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3" r:id="rId5"/>
    <p:sldId id="284" r:id="rId6"/>
    <p:sldId id="287" r:id="rId7"/>
    <p:sldId id="288" r:id="rId8"/>
    <p:sldId id="285" r:id="rId9"/>
    <p:sldId id="286" r:id="rId10"/>
    <p:sldId id="263" r:id="rId11"/>
    <p:sldId id="289" r:id="rId12"/>
    <p:sldId id="290" r:id="rId13"/>
    <p:sldId id="291" r:id="rId14"/>
    <p:sldId id="292" r:id="rId15"/>
    <p:sldId id="264" r:id="rId16"/>
    <p:sldId id="293" r:id="rId17"/>
    <p:sldId id="268" r:id="rId18"/>
    <p:sldId id="265" r:id="rId19"/>
    <p:sldId id="294" r:id="rId20"/>
    <p:sldId id="295" r:id="rId21"/>
    <p:sldId id="296" r:id="rId22"/>
    <p:sldId id="297" r:id="rId23"/>
    <p:sldId id="298" r:id="rId24"/>
    <p:sldId id="299" r:id="rId25"/>
    <p:sldId id="266" r:id="rId26"/>
    <p:sldId id="300" r:id="rId27"/>
    <p:sldId id="301" r:id="rId28"/>
    <p:sldId id="302" r:id="rId29"/>
    <p:sldId id="267" r:id="rId30"/>
    <p:sldId id="304" r:id="rId31"/>
    <p:sldId id="303" r:id="rId32"/>
    <p:sldId id="305" r:id="rId33"/>
    <p:sldId id="262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36" r:id="rId42"/>
    <p:sldId id="337" r:id="rId43"/>
    <p:sldId id="335" r:id="rId44"/>
    <p:sldId id="338" r:id="rId45"/>
    <p:sldId id="339" r:id="rId46"/>
    <p:sldId id="340" r:id="rId47"/>
    <p:sldId id="341" r:id="rId48"/>
    <p:sldId id="323" r:id="rId49"/>
    <p:sldId id="324" r:id="rId50"/>
    <p:sldId id="325" r:id="rId51"/>
    <p:sldId id="326" r:id="rId52"/>
    <p:sldId id="327" r:id="rId53"/>
    <p:sldId id="334" r:id="rId54"/>
    <p:sldId id="328" r:id="rId55"/>
    <p:sldId id="329" r:id="rId56"/>
    <p:sldId id="330" r:id="rId57"/>
    <p:sldId id="331" r:id="rId58"/>
    <p:sldId id="332" r:id="rId59"/>
    <p:sldId id="333" r:id="rId60"/>
    <p:sldId id="315" r:id="rId61"/>
    <p:sldId id="314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275" r:id="rId70"/>
    <p:sldId id="276" r:id="rId71"/>
    <p:sldId id="277" r:id="rId72"/>
    <p:sldId id="278" r:id="rId73"/>
    <p:sldId id="279" r:id="rId74"/>
    <p:sldId id="280" r:id="rId75"/>
    <p:sldId id="257" r:id="rId76"/>
    <p:sldId id="258" r:id="rId77"/>
    <p:sldId id="259" r:id="rId7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A2D"/>
    <a:srgbClr val="485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9" autoAdjust="0"/>
    <p:restoredTop sz="81625" autoAdjust="0"/>
  </p:normalViewPr>
  <p:slideViewPr>
    <p:cSldViewPr snapToGrid="0">
      <p:cViewPr varScale="1">
        <p:scale>
          <a:sx n="133" d="100"/>
          <a:sy n="133" d="100"/>
        </p:scale>
        <p:origin x="7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6C718-7120-B53C-48B9-F69FCD40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057"/>
          </a:xfrm>
          <a:solidFill>
            <a:schemeClr val="tx1"/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B0655-F026-A039-076D-780111BF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97"/>
            <a:ext cx="10515600" cy="5082765"/>
          </a:xfrm>
          <a:ln>
            <a:solidFill>
              <a:schemeClr val="tx1"/>
            </a:solidFill>
          </a:ln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C6F4D3-D324-86FF-CC12-B7522C16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BF65AB-A794-85B8-4B98-B7E296E8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A8CB9F-46CA-093C-C205-2768CE4E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99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F0399-2649-AC3B-D4D1-52AD5AAD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8547EF-6851-7B52-85B1-EE54B9678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C605D8-30AC-AE7A-9C58-E9C6D92C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43198-DF8F-B55A-18A9-C2CDAB1A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4B5BF8-363B-5E13-F756-37989598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80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C4524D8-D66E-9196-157D-598B2B13B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09F5CD-13D2-E5BB-B46B-F74411569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A24E0C-2169-76E7-0109-A0831ACA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A9E3A6-0B80-C6D7-6782-D7B8B49E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2BA575-4712-72ED-5A56-7F2CC43E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8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0D62E7-240E-4F1E-32C1-D8A29FE0C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D379DC-1D6D-A1C0-2974-F4CB79244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D86C38-B8B8-B146-B197-4195B055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78DB27-E990-2F32-25C5-313BDC4C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B327B4-3D54-DD23-33D2-1F735F15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83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53D16F-B4C0-5E98-DD85-6A56ABC8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6887E6-9403-280B-2A77-D653CC408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397FA7-8C35-3D75-4E43-B13C1518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5D9C32-FA15-A7CD-B281-BF9ED2A2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4D5250-D4AD-9895-D091-68E689A7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22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CEF25-A556-2415-E96E-73EE04A3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B13CD4-0A98-5567-5052-2DE34CD4B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399BE8-2883-CBBF-B435-4254A73A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311464-DBAE-A9C9-DBF0-FCFD187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6571A2-92EB-6519-84CB-14C11C23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278D92-C302-60FA-9363-BCE18D46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25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A9761-F26C-C387-A3EE-E8599B42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3E2E87-EA91-1CF8-2316-EFE35CCC7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FDA5B0-B761-A737-7A61-F9A1E1E6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990EBA0-ADC8-72EE-87EB-3DAE59CB2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198D0E0-C73A-CE22-6314-45445134F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BF729F-1C4F-C53F-E14B-729A7317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073504-330F-0598-D74F-5647BBCD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7DC258-1432-6953-74DB-0AF14F81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0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4BF476-3C71-4555-1D57-A081511E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0F4D36-9BAC-1F99-4E71-BAD90290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E6F0C6-9CD7-C2F8-5992-311DFD22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645C07-E19D-06C0-9315-CCEABBB6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8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BF1F584-C3D4-99B5-A7FE-8BC7A0AE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1453908-1874-A617-D568-FC86AD89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77C996-C564-0A3F-28C1-BC3C91E4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21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F0399A-3CC9-EF44-C612-5B310031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197674-55B5-C36A-C6CB-6ABA2FA6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58024C-9BE5-3E8E-BC05-6C7854F54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0806D9-CBE0-CE77-063D-A470B00F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359D5D-A006-5748-3979-D62457FE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44102B-1121-8CB1-E6F1-18C30EBD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9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0458F-EF74-D74E-D119-DFE6B0DC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1DF9AB-6CE1-486D-9E3F-9F071C04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A099EF6-DBB4-183C-154F-474876D76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49843D-770C-0692-10F1-02E5ADCF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465275-DF92-9C3E-C909-85BF7DA0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067479-482A-A327-9528-86B912BB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0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53954A-56D2-BBA1-8BDB-1EECADA7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727"/>
          </a:xfrm>
          <a:prstGeom prst="rect">
            <a:avLst/>
          </a:prstGeom>
          <a:solidFill>
            <a:srgbClr val="151A2D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A9B831-C7C9-8BD4-A22F-267DB9D7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8238"/>
            <a:ext cx="10515600" cy="51187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CAB3CD-7631-061D-C6D2-5D73BFE9C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9DC4-E3AB-46EA-A42B-1E8DFC867BCA}" type="datetimeFigureOut">
              <a:rPr lang="ko-KR" altLang="en-US" smtClean="0"/>
              <a:t>2025-11-24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47DBA6-2F90-771A-150C-45A918CC1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F183E8-9045-87BE-2A76-37D2C727A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1EF3-AF72-409B-930A-437F412CC5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4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openai.com/docs/overview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latform.openai.com/api-keys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F03446-FF98-0912-125E-C5B257A75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LLM </a:t>
            </a:r>
            <a:r>
              <a:rPr lang="ko-KR" altLang="en-US" dirty="0"/>
              <a:t>이란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D0E8DC7-BACF-2845-F948-01CEA03DD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52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E3367-4D78-123F-72B0-00946F432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29E2A7-2E23-A744-6FBB-2C8693AE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트랜스포머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CE86FC-1313-F022-5034-8948E0DF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트랜스포머는 </a:t>
            </a:r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Google</a:t>
            </a:r>
            <a:r>
              <a:rPr lang="ko-KR" altLang="en-US" dirty="0"/>
              <a:t>에서 발표한 논문 </a:t>
            </a:r>
            <a:r>
              <a:rPr lang="en-US" altLang="ko-KR" dirty="0"/>
              <a:t>"Attention Is All You Need"</a:t>
            </a:r>
            <a:r>
              <a:rPr lang="ko-KR" altLang="en-US" dirty="0"/>
              <a:t>에서 소개된 신경망 구조로</a:t>
            </a:r>
            <a:r>
              <a:rPr lang="en-US" altLang="ko-KR" dirty="0"/>
              <a:t>, </a:t>
            </a:r>
            <a:r>
              <a:rPr lang="ko-KR" altLang="en-US" dirty="0"/>
              <a:t>현재 모든 최신 </a:t>
            </a:r>
            <a:r>
              <a:rPr lang="en-US" altLang="ko-KR" dirty="0"/>
              <a:t>LLM(</a:t>
            </a:r>
            <a:r>
              <a:rPr lang="ko-KR" altLang="en-US" dirty="0"/>
              <a:t>대규모 언어 모델</a:t>
            </a:r>
            <a:r>
              <a:rPr lang="en-US" altLang="ko-KR" dirty="0"/>
              <a:t>)</a:t>
            </a:r>
            <a:r>
              <a:rPr lang="ko-KR" altLang="en-US" dirty="0"/>
              <a:t>의 기반이 됩니다</a:t>
            </a:r>
            <a:r>
              <a:rPr lang="en-US" altLang="ko-KR" dirty="0"/>
              <a:t>. </a:t>
            </a:r>
            <a:r>
              <a:rPr lang="ko-KR" altLang="en-US" dirty="0"/>
              <a:t>트랜스포머는 기존 </a:t>
            </a:r>
            <a:r>
              <a:rPr lang="en-US" altLang="ko-KR" dirty="0" err="1"/>
              <a:t>RNN</a:t>
            </a:r>
            <a:r>
              <a:rPr lang="en-US" altLang="ko-KR" dirty="0"/>
              <a:t>/CNN </a:t>
            </a:r>
            <a:r>
              <a:rPr lang="ko-KR" altLang="en-US" dirty="0"/>
              <a:t>기반 모델의 한계를 극복하고 </a:t>
            </a:r>
            <a:r>
              <a:rPr lang="ko-KR" altLang="en-US" b="1" dirty="0"/>
              <a:t>병렬 처리</a:t>
            </a:r>
            <a:r>
              <a:rPr lang="ko-KR" altLang="en-US" dirty="0"/>
              <a:t>를 가능하게 하며 </a:t>
            </a:r>
            <a:r>
              <a:rPr lang="ko-KR" altLang="en-US" b="1" dirty="0"/>
              <a:t>장거리 문맥 의존성</a:t>
            </a:r>
            <a:r>
              <a:rPr lang="ko-KR" altLang="en-US" dirty="0"/>
              <a:t>을 매우 효과적으로 처리합니다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트랜스포머의 전체 구조</a:t>
            </a:r>
          </a:p>
          <a:p>
            <a:pPr lvl="1"/>
            <a:r>
              <a:rPr lang="ko-KR" altLang="en-US" dirty="0"/>
              <a:t>트랜스포머는 크게 두 부분으로 구성됩니다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인코더 </a:t>
            </a:r>
            <a:r>
              <a:rPr lang="en-US" altLang="ko-KR" b="1" dirty="0"/>
              <a:t>(Encoder):</a:t>
            </a:r>
            <a:r>
              <a:rPr lang="ko-KR" altLang="en-US" dirty="0"/>
              <a:t> 입력 문장을 받아 문맥적 의미를 파악하고 고차원 벡터 표현으로 압축하는 역할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 err="1"/>
              <a:t>디코더</a:t>
            </a:r>
            <a:r>
              <a:rPr lang="ko-KR" altLang="en-US" b="1" dirty="0"/>
              <a:t> </a:t>
            </a:r>
            <a:r>
              <a:rPr lang="en-US" altLang="ko-KR" b="1" dirty="0"/>
              <a:t>(Decoder):</a:t>
            </a:r>
            <a:r>
              <a:rPr lang="ko-KR" altLang="en-US" dirty="0"/>
              <a:t> 인코더의 출력</a:t>
            </a:r>
            <a:r>
              <a:rPr lang="en-US" altLang="ko-KR" dirty="0"/>
              <a:t>(</a:t>
            </a:r>
            <a:r>
              <a:rPr lang="ko-KR" altLang="en-US" dirty="0"/>
              <a:t>문맥 정보</a:t>
            </a:r>
            <a:r>
              <a:rPr lang="en-US" altLang="ko-KR" dirty="0"/>
              <a:t>)</a:t>
            </a:r>
            <a:r>
              <a:rPr lang="ko-KR" altLang="en-US" dirty="0"/>
              <a:t>을 받아 원하는 출력 문장</a:t>
            </a:r>
            <a:r>
              <a:rPr lang="en-US" altLang="ko-KR" dirty="0"/>
              <a:t>(</a:t>
            </a:r>
            <a:r>
              <a:rPr lang="ko-KR" altLang="en-US" dirty="0"/>
              <a:t>번역문</a:t>
            </a:r>
            <a:r>
              <a:rPr lang="en-US" altLang="ko-KR" dirty="0"/>
              <a:t>, </a:t>
            </a:r>
            <a:r>
              <a:rPr lang="ko-KR" altLang="en-US" dirty="0"/>
              <a:t>응답 등</a:t>
            </a:r>
            <a:r>
              <a:rPr lang="en-US" altLang="ko-KR" dirty="0"/>
              <a:t>)</a:t>
            </a:r>
            <a:r>
              <a:rPr lang="ko-KR" altLang="en-US" dirty="0"/>
              <a:t>을 생성하는 역할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현대의 </a:t>
            </a:r>
            <a:r>
              <a:rPr lang="en-US" altLang="ko-KR" dirty="0"/>
              <a:t>LLM(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en-US" altLang="ko-KR" dirty="0" err="1"/>
              <a:t>GPT</a:t>
            </a:r>
            <a:r>
              <a:rPr lang="en-US" altLang="ko-KR" dirty="0"/>
              <a:t>)</a:t>
            </a:r>
            <a:r>
              <a:rPr lang="ko-KR" altLang="en-US" dirty="0"/>
              <a:t>은 주로 인코더 없이 </a:t>
            </a:r>
            <a:r>
              <a:rPr lang="ko-KR" altLang="en-US" b="1" dirty="0" err="1"/>
              <a:t>디코더만</a:t>
            </a:r>
            <a:r>
              <a:rPr lang="ko-KR" altLang="en-US" dirty="0" err="1"/>
              <a:t>을</a:t>
            </a:r>
            <a:r>
              <a:rPr lang="ko-KR" altLang="en-US" dirty="0"/>
              <a:t> 사용한 </a:t>
            </a:r>
            <a:r>
              <a:rPr lang="en-US" altLang="ko-KR" b="1" dirty="0"/>
              <a:t>'</a:t>
            </a:r>
            <a:r>
              <a:rPr lang="ko-KR" altLang="en-US" b="1" dirty="0" err="1"/>
              <a:t>디코더</a:t>
            </a:r>
            <a:r>
              <a:rPr lang="ko-KR" altLang="en-US" b="1" dirty="0"/>
              <a:t> </a:t>
            </a:r>
            <a:r>
              <a:rPr lang="ko-KR" altLang="en-US" b="1" dirty="0" err="1"/>
              <a:t>온리</a:t>
            </a:r>
            <a:r>
              <a:rPr lang="en-US" altLang="ko-KR" b="1" dirty="0"/>
              <a:t>'</a:t>
            </a:r>
            <a:r>
              <a:rPr lang="ko-KR" altLang="en-US" dirty="0"/>
              <a:t> 구조를 채택합니다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49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94026B-1042-9488-EFFD-224A92A6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셀프</a:t>
            </a:r>
            <a:r>
              <a:rPr lang="en-US" altLang="ko-KR" b="1" dirty="0"/>
              <a:t>-</a:t>
            </a:r>
            <a:r>
              <a:rPr lang="ko-KR" altLang="en-US" b="1" dirty="0" err="1"/>
              <a:t>어텐션</a:t>
            </a:r>
            <a:r>
              <a:rPr lang="ko-KR" altLang="en-US" b="1" dirty="0"/>
              <a:t> </a:t>
            </a:r>
            <a:r>
              <a:rPr lang="en-US" altLang="ko-KR" b="1" dirty="0"/>
              <a:t>(Self-Attention)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649E86-97F8-40E7-5B28-502E70F57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트랜스포머의 혁신은 바로 </a:t>
            </a:r>
            <a:r>
              <a:rPr lang="ko-KR" altLang="en-US" b="1" dirty="0" err="1"/>
              <a:t>어텐션</a:t>
            </a:r>
            <a:r>
              <a:rPr lang="en-US" altLang="ko-KR" b="1" dirty="0"/>
              <a:t>(Attention) </a:t>
            </a:r>
            <a:r>
              <a:rPr lang="ko-KR" altLang="en-US" b="1" dirty="0"/>
              <a:t>메커니즘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ko-KR" altLang="en-US" b="1" dirty="0"/>
              <a:t>셀프</a:t>
            </a:r>
            <a:r>
              <a:rPr lang="en-US" altLang="ko-KR" b="1" dirty="0"/>
              <a:t>-</a:t>
            </a:r>
            <a:r>
              <a:rPr lang="ko-KR" altLang="en-US" b="1" dirty="0" err="1"/>
              <a:t>어텐션</a:t>
            </a:r>
            <a:r>
              <a:rPr lang="ko-KR" altLang="en-US" dirty="0" err="1"/>
              <a:t>은</a:t>
            </a:r>
            <a:r>
              <a:rPr lang="ko-KR" altLang="en-US" dirty="0"/>
              <a:t> 문맥 이해의 핵심입니다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셀프</a:t>
            </a:r>
            <a:r>
              <a:rPr lang="en-US" altLang="ko-KR" dirty="0"/>
              <a:t>-</a:t>
            </a:r>
            <a:r>
              <a:rPr lang="ko-KR" altLang="en-US" dirty="0" err="1"/>
              <a:t>어텐션은</a:t>
            </a:r>
            <a:r>
              <a:rPr lang="ko-KR" altLang="en-US" dirty="0"/>
              <a:t> 입력 문장의 각 단어 벡터를 처리할 때</a:t>
            </a:r>
            <a:r>
              <a:rPr lang="en-US" altLang="ko-KR" dirty="0"/>
              <a:t>, </a:t>
            </a:r>
            <a:r>
              <a:rPr lang="ko-KR" altLang="en-US" b="1" dirty="0"/>
              <a:t>문장 내의 다른 모든 </a:t>
            </a:r>
            <a:r>
              <a:rPr lang="ko-KR" altLang="en-US" b="1" dirty="0" err="1"/>
              <a:t>단어들과의</a:t>
            </a:r>
            <a:r>
              <a:rPr lang="ko-KR" altLang="en-US" b="1" dirty="0"/>
              <a:t> 관계 및 중요도</a:t>
            </a:r>
            <a:r>
              <a:rPr lang="ko-KR" altLang="en-US" dirty="0"/>
              <a:t>를 동시에 계산합니다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Query (Q), Key (K), Value (V):</a:t>
            </a:r>
            <a:r>
              <a:rPr lang="ko-KR" altLang="en-US" dirty="0"/>
              <a:t> 셀프</a:t>
            </a:r>
            <a:r>
              <a:rPr lang="en-US" altLang="ko-KR" dirty="0"/>
              <a:t>-</a:t>
            </a:r>
            <a:r>
              <a:rPr lang="ko-KR" altLang="en-US" dirty="0" err="1"/>
              <a:t>어텐션을</a:t>
            </a:r>
            <a:r>
              <a:rPr lang="ko-KR" altLang="en-US" dirty="0"/>
              <a:t> 수행하기 위해 입력 벡터는 세 가지 다른 벡터로 변환됩니다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Query (</a:t>
            </a:r>
            <a:r>
              <a:rPr lang="ko-KR" altLang="en-US" b="1" dirty="0"/>
              <a:t>질문</a:t>
            </a:r>
            <a:r>
              <a:rPr lang="en-US" altLang="ko-KR" b="1" dirty="0"/>
              <a:t>):</a:t>
            </a:r>
            <a:r>
              <a:rPr lang="ko-KR" altLang="en-US" dirty="0"/>
              <a:t> 현재 내가 처리하려는 단어 벡터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Key (</a:t>
            </a:r>
            <a:r>
              <a:rPr lang="ko-KR" altLang="en-US" b="1" dirty="0"/>
              <a:t>열쇠</a:t>
            </a:r>
            <a:r>
              <a:rPr lang="en-US" altLang="ko-KR" b="1" dirty="0"/>
              <a:t>):</a:t>
            </a:r>
            <a:r>
              <a:rPr lang="ko-KR" altLang="en-US" dirty="0"/>
              <a:t> 문장 내 다른 모든 단어 벡터의 정보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Value (</a:t>
            </a:r>
            <a:r>
              <a:rPr lang="ko-KR" altLang="en-US" b="1" dirty="0"/>
              <a:t>값</a:t>
            </a:r>
            <a:r>
              <a:rPr lang="en-US" altLang="ko-KR" b="1" dirty="0"/>
              <a:t>):</a:t>
            </a:r>
            <a:r>
              <a:rPr lang="ko-KR" altLang="en-US" dirty="0"/>
              <a:t> 다른 단어 벡터가 실제로 가지고 있는 내용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작동 방식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Query(Q)</a:t>
            </a:r>
            <a:r>
              <a:rPr lang="ko-KR" altLang="en-US" dirty="0"/>
              <a:t>와 </a:t>
            </a:r>
            <a:r>
              <a:rPr lang="en-US" altLang="ko-KR" dirty="0"/>
              <a:t>Key(K)</a:t>
            </a:r>
            <a:r>
              <a:rPr lang="ko-KR" altLang="en-US" dirty="0"/>
              <a:t>를 비교하여 유사도</a:t>
            </a:r>
            <a:r>
              <a:rPr lang="en-US" altLang="ko-KR" dirty="0"/>
              <a:t>(Attention Score)</a:t>
            </a:r>
            <a:r>
              <a:rPr lang="ko-KR" altLang="en-US" dirty="0"/>
              <a:t>를 계산합니다</a:t>
            </a:r>
            <a:r>
              <a:rPr lang="en-US" altLang="ko-KR" dirty="0"/>
              <a:t>. </a:t>
            </a:r>
            <a:r>
              <a:rPr lang="ko-KR" altLang="en-US" dirty="0"/>
              <a:t>이 점수는 </a:t>
            </a:r>
            <a:r>
              <a:rPr lang="en-US" altLang="ko-KR" dirty="0"/>
              <a:t>'</a:t>
            </a:r>
            <a:r>
              <a:rPr lang="ko-KR" altLang="en-US" dirty="0"/>
              <a:t>현재 단어</a:t>
            </a:r>
            <a:r>
              <a:rPr lang="en-US" altLang="ko-KR" dirty="0"/>
              <a:t>(Q)</a:t>
            </a:r>
            <a:r>
              <a:rPr lang="ko-KR" altLang="en-US" dirty="0"/>
              <a:t>가 문장 내 다른 단어들</a:t>
            </a:r>
            <a:r>
              <a:rPr lang="en-US" altLang="ko-KR" dirty="0"/>
              <a:t>(K)</a:t>
            </a:r>
            <a:r>
              <a:rPr lang="ko-KR" altLang="en-US" dirty="0"/>
              <a:t>과 얼마나 관련이 깊은가</a:t>
            </a:r>
            <a:r>
              <a:rPr lang="en-US" altLang="ko-KR" dirty="0"/>
              <a:t>'</a:t>
            </a:r>
            <a:r>
              <a:rPr lang="ko-KR" altLang="en-US" dirty="0"/>
              <a:t>를 나타냅니다</a:t>
            </a:r>
            <a:r>
              <a:rPr lang="en-US" altLang="ko-KR" dirty="0"/>
              <a:t>. </a:t>
            </a:r>
            <a:r>
              <a:rPr lang="ko-KR" altLang="en-US" dirty="0"/>
              <a:t>이 점수가 </a:t>
            </a:r>
            <a:r>
              <a:rPr lang="en-US" altLang="ko-KR" dirty="0"/>
              <a:t>Value(V)</a:t>
            </a:r>
            <a:r>
              <a:rPr lang="ko-KR" altLang="en-US" dirty="0"/>
              <a:t>에 가중치로 곱해져 최종적인 문맥 벡터가 생성됩니다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881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208E96-A6FD-129C-21B9-8E0500BB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셀프</a:t>
            </a:r>
            <a:r>
              <a:rPr lang="en-US" altLang="ko-KR" b="1" dirty="0"/>
              <a:t>-</a:t>
            </a:r>
            <a:r>
              <a:rPr lang="ko-KR" altLang="en-US" b="1" dirty="0" err="1"/>
              <a:t>어텐션</a:t>
            </a:r>
            <a:r>
              <a:rPr lang="ko-KR" altLang="en-US" b="1" dirty="0"/>
              <a:t> </a:t>
            </a:r>
            <a:r>
              <a:rPr lang="en-US" altLang="ko-KR" b="1" dirty="0"/>
              <a:t>(Self-Attention)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E8345-D07B-A05C-17E6-AA950E66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멀티</a:t>
            </a:r>
            <a:r>
              <a:rPr lang="en-US" altLang="ko-KR" b="1" dirty="0"/>
              <a:t>-</a:t>
            </a:r>
            <a:r>
              <a:rPr lang="ko-KR" altLang="en-US" b="1" dirty="0"/>
              <a:t>헤드 </a:t>
            </a:r>
            <a:r>
              <a:rPr lang="ko-KR" altLang="en-US" b="1" dirty="0" err="1"/>
              <a:t>어텐션</a:t>
            </a:r>
            <a:r>
              <a:rPr lang="ko-KR" altLang="en-US" b="1" dirty="0"/>
              <a:t> </a:t>
            </a:r>
            <a:r>
              <a:rPr lang="en-US" altLang="ko-KR" b="1" dirty="0"/>
              <a:t>(Multi-Head Attention):</a:t>
            </a:r>
            <a:r>
              <a:rPr lang="ko-KR" altLang="en-US" dirty="0"/>
              <a:t> </a:t>
            </a:r>
            <a:r>
              <a:rPr lang="ko-KR" altLang="en-US" dirty="0" err="1"/>
              <a:t>어텐션</a:t>
            </a:r>
            <a:r>
              <a:rPr lang="ko-KR" altLang="en-US" dirty="0"/>
              <a:t> 과정을 한 번만 하는 것이 아니라 여러 번</a:t>
            </a:r>
            <a:r>
              <a:rPr lang="en-US" altLang="ko-KR" dirty="0"/>
              <a:t>(</a:t>
            </a:r>
            <a:r>
              <a:rPr lang="ko-KR" altLang="en-US" dirty="0"/>
              <a:t>여러 </a:t>
            </a:r>
            <a:r>
              <a:rPr lang="en-US" altLang="ko-KR" dirty="0"/>
              <a:t>'</a:t>
            </a:r>
            <a:r>
              <a:rPr lang="ko-KR" altLang="en-US" dirty="0"/>
              <a:t>헤드</a:t>
            </a:r>
            <a:r>
              <a:rPr lang="en-US" altLang="ko-KR" dirty="0"/>
              <a:t>') </a:t>
            </a:r>
            <a:r>
              <a:rPr lang="ko-KR" altLang="en-US" dirty="0"/>
              <a:t>병렬로 수행합니다</a:t>
            </a:r>
            <a:r>
              <a:rPr lang="en-US" altLang="ko-KR" dirty="0"/>
              <a:t>. </a:t>
            </a:r>
            <a:r>
              <a:rPr lang="ko-KR" altLang="en-US" dirty="0"/>
              <a:t>각 헤드는 문맥의 **다른 측면</a:t>
            </a:r>
            <a:r>
              <a:rPr lang="en-US" altLang="ko-KR" dirty="0"/>
              <a:t>(</a:t>
            </a:r>
            <a:r>
              <a:rPr lang="ko-KR" altLang="en-US" dirty="0"/>
              <a:t>문법</a:t>
            </a:r>
            <a:r>
              <a:rPr lang="en-US" altLang="ko-KR" dirty="0"/>
              <a:t>, </a:t>
            </a:r>
            <a:r>
              <a:rPr lang="ko-KR" altLang="en-US" dirty="0"/>
              <a:t>의미</a:t>
            </a:r>
            <a:r>
              <a:rPr lang="en-US" altLang="ko-KR" dirty="0"/>
              <a:t>, </a:t>
            </a:r>
            <a:r>
              <a:rPr lang="ko-KR" altLang="en-US" dirty="0"/>
              <a:t>구조 등</a:t>
            </a:r>
            <a:r>
              <a:rPr lang="en-US" altLang="ko-KR" dirty="0"/>
              <a:t>)**</a:t>
            </a:r>
            <a:r>
              <a:rPr lang="ko-KR" altLang="en-US" dirty="0"/>
              <a:t>에 집중하여 더 풍부하고 다각적인 문맥 이해를 가능하게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58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F9F1C-6A8F-B67A-ECF8-5E85165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트랜스포머 블록의 주요 구성 요소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E999D-717B-2293-E3F4-1A801343C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트랜스포머는 여러 개의 </a:t>
            </a:r>
            <a:r>
              <a:rPr lang="ko-KR" altLang="en-US" b="1" dirty="0"/>
              <a:t>인코더 블록</a:t>
            </a:r>
            <a:r>
              <a:rPr lang="ko-KR" altLang="en-US" dirty="0"/>
              <a:t>과 </a:t>
            </a:r>
            <a:r>
              <a:rPr lang="ko-KR" altLang="en-US" b="1" dirty="0" err="1"/>
              <a:t>디코더</a:t>
            </a:r>
            <a:r>
              <a:rPr lang="ko-KR" altLang="en-US" b="1" dirty="0"/>
              <a:t> 블록</a:t>
            </a:r>
            <a:r>
              <a:rPr lang="ko-KR" altLang="en-US" dirty="0"/>
              <a:t>을 쌓아 올려서 구성됩니다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ADE839C-F199-3F66-9BA2-8CC620F64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97589"/>
              </p:ext>
            </p:extLst>
          </p:nvPr>
        </p:nvGraphicFramePr>
        <p:xfrm>
          <a:off x="958921" y="1592495"/>
          <a:ext cx="10150867" cy="44133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4221">
                  <a:extLst>
                    <a:ext uri="{9D8B030D-6E8A-4147-A177-3AD203B41FA5}">
                      <a16:colId xmlns:a16="http://schemas.microsoft.com/office/drawing/2014/main" val="1521711424"/>
                    </a:ext>
                  </a:extLst>
                </a:gridCol>
                <a:gridCol w="1638728">
                  <a:extLst>
                    <a:ext uri="{9D8B030D-6E8A-4147-A177-3AD203B41FA5}">
                      <a16:colId xmlns:a16="http://schemas.microsoft.com/office/drawing/2014/main" val="2845434249"/>
                    </a:ext>
                  </a:extLst>
                </a:gridCol>
                <a:gridCol w="6167918">
                  <a:extLst>
                    <a:ext uri="{9D8B030D-6E8A-4147-A177-3AD203B41FA5}">
                      <a16:colId xmlns:a16="http://schemas.microsoft.com/office/drawing/2014/main" val="2822852690"/>
                    </a:ext>
                  </a:extLst>
                </a:gridCol>
              </a:tblGrid>
              <a:tr h="340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구성 요소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역할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상세 설명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3033283"/>
                  </a:ext>
                </a:extLst>
              </a:tr>
              <a:tr h="614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 dirty="0"/>
                        <a:t>멀티</a:t>
                      </a:r>
                      <a:r>
                        <a:rPr lang="en-US" altLang="ko-KR" b="1" dirty="0"/>
                        <a:t>-</a:t>
                      </a:r>
                      <a:r>
                        <a:rPr lang="ko-KR" altLang="en-US" b="1" dirty="0"/>
                        <a:t>헤드 </a:t>
                      </a:r>
                      <a:r>
                        <a:rPr lang="ko-KR" altLang="en-US" b="1" dirty="0" err="1"/>
                        <a:t>어텐션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문맥 의존성 파악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문장 내 모든 단어 간의 관계를 동시에 계산하여 문맥을 이해합니다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258305"/>
                  </a:ext>
                </a:extLst>
              </a:tr>
              <a:tr h="614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피드 포워드 신경망 </a:t>
                      </a:r>
                      <a:r>
                        <a:rPr lang="en-US" altLang="ko-KR" b="1"/>
                        <a:t>(FFN)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벡터 변환 및 비선형성 추가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어텐션의 출력 결과를 받아 비선형 변환을 통해 모델의 표현력을 높입니다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066"/>
                  </a:ext>
                </a:extLst>
              </a:tr>
              <a:tr h="9839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잔차 연결 </a:t>
                      </a:r>
                      <a:r>
                        <a:rPr lang="en-US" altLang="ko-KR" b="1"/>
                        <a:t>(</a:t>
                      </a:r>
                      <a:r>
                        <a:rPr lang="en-US" b="1"/>
                        <a:t>Residual Connection)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정보 손실 방지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각 하위 계층</a:t>
                      </a:r>
                      <a:r>
                        <a:rPr lang="en-US" altLang="ko-KR"/>
                        <a:t>(Sub-layer)</a:t>
                      </a:r>
                      <a:r>
                        <a:rPr lang="ko-KR" altLang="en-US"/>
                        <a:t>의 입력이 그 출력에 더해져 다음 계층으로 전달됩니다</a:t>
                      </a:r>
                      <a:r>
                        <a:rPr lang="en-US" altLang="ko-KR"/>
                        <a:t>. </a:t>
                      </a:r>
                      <a:r>
                        <a:rPr lang="ko-KR" altLang="en-US"/>
                        <a:t>이는 깊은 신경망 학습을 안정화합니다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416032"/>
                  </a:ext>
                </a:extLst>
              </a:tr>
              <a:tr h="799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층 정규화 </a:t>
                      </a:r>
                      <a:r>
                        <a:rPr lang="en-US" altLang="ko-KR" b="1"/>
                        <a:t>(</a:t>
                      </a:r>
                      <a:r>
                        <a:rPr lang="en-US" b="1"/>
                        <a:t>Layer Normalization)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학습 안정화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각 계층의 출력 후 데이터를 정규화하여 학습 속도를 높이고 안정성을 확보합니다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713656"/>
                  </a:ext>
                </a:extLst>
              </a:tr>
              <a:tr h="9839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위치 인코딩 </a:t>
                      </a:r>
                      <a:r>
                        <a:rPr lang="en-US" altLang="ko-KR" b="1"/>
                        <a:t>(</a:t>
                      </a:r>
                      <a:r>
                        <a:rPr lang="en-US" b="1"/>
                        <a:t>Positional Encoding)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순서 정보 부여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 err="1"/>
                        <a:t>어텐션은</a:t>
                      </a:r>
                      <a:r>
                        <a:rPr lang="ko-KR" altLang="en-US" dirty="0"/>
                        <a:t> 순서 정보를 잃어버리기 때문에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입력 </a:t>
                      </a:r>
                      <a:r>
                        <a:rPr lang="ko-KR" altLang="en-US" dirty="0" err="1"/>
                        <a:t>임베딩에</a:t>
                      </a:r>
                      <a:r>
                        <a:rPr lang="ko-KR" altLang="en-US" dirty="0"/>
                        <a:t> 단어의 </a:t>
                      </a:r>
                      <a:r>
                        <a:rPr lang="ko-KR" altLang="en-US" b="1" dirty="0"/>
                        <a:t>절대적 위치 정보</a:t>
                      </a:r>
                      <a:r>
                        <a:rPr lang="ko-KR" altLang="en-US" dirty="0"/>
                        <a:t>를 알려주는 벡터를 더해줍니다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56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84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F7B551-BBC1-B80F-624E-843F2C36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디코더의</a:t>
            </a:r>
            <a:r>
              <a:rPr lang="ko-KR" altLang="en-US" b="1" dirty="0"/>
              <a:t> 특징 </a:t>
            </a:r>
            <a:r>
              <a:rPr lang="en-US" altLang="ko-KR" b="1" dirty="0"/>
              <a:t>(</a:t>
            </a:r>
            <a:r>
              <a:rPr lang="ko-KR" altLang="en-US" b="1" dirty="0"/>
              <a:t>현대 </a:t>
            </a:r>
            <a:r>
              <a:rPr lang="en-US" altLang="ko-KR" b="1" dirty="0"/>
              <a:t>LLM</a:t>
            </a:r>
            <a:r>
              <a:rPr lang="ko-KR" altLang="en-US" b="1" dirty="0"/>
              <a:t>의 구조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96CCCB-687B-3D1B-BB8D-08F8B96A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디코더는</a:t>
            </a:r>
            <a:r>
              <a:rPr lang="ko-KR" altLang="en-US" dirty="0"/>
              <a:t> 생성 과정의 특성 때문에 인코더와 달리 </a:t>
            </a:r>
            <a:r>
              <a:rPr lang="ko-KR" altLang="en-US" dirty="0" err="1"/>
              <a:t>마스킹된</a:t>
            </a:r>
            <a:r>
              <a:rPr lang="ko-KR" altLang="en-US" dirty="0"/>
              <a:t> 멀티</a:t>
            </a:r>
            <a:r>
              <a:rPr lang="en-US" altLang="ko-KR" dirty="0"/>
              <a:t>-</a:t>
            </a:r>
            <a:r>
              <a:rPr lang="ko-KR" altLang="en-US" dirty="0"/>
              <a:t>헤드 </a:t>
            </a:r>
            <a:r>
              <a:rPr lang="ko-KR" altLang="en-US" dirty="0" err="1"/>
              <a:t>어텐션</a:t>
            </a:r>
            <a:r>
              <a:rPr lang="en-US" altLang="ko-KR" dirty="0"/>
              <a:t>(Masked Multi-Head Attention)</a:t>
            </a:r>
            <a:r>
              <a:rPr lang="ko-KR" altLang="en-US" dirty="0"/>
              <a:t>을 사용합니다</a:t>
            </a:r>
            <a:r>
              <a:rPr lang="en-US" altLang="ko-KR" dirty="0"/>
              <a:t>.</a:t>
            </a:r>
          </a:p>
          <a:p>
            <a:r>
              <a:rPr lang="ko-KR" altLang="en-US" b="1" dirty="0" err="1"/>
              <a:t>마스킹</a:t>
            </a:r>
            <a:r>
              <a:rPr lang="en-US" altLang="ko-KR" b="1" dirty="0"/>
              <a:t>(Masking):</a:t>
            </a:r>
            <a:r>
              <a:rPr lang="ko-KR" altLang="en-US" dirty="0"/>
              <a:t> </a:t>
            </a:r>
            <a:r>
              <a:rPr lang="ko-KR" altLang="en-US" dirty="0" err="1"/>
              <a:t>디코더는</a:t>
            </a:r>
            <a:r>
              <a:rPr lang="ko-KR" altLang="en-US" dirty="0"/>
              <a:t> 현재 생성하고 있는 단어 이후에 나올 단어</a:t>
            </a:r>
            <a:r>
              <a:rPr lang="en-US" altLang="ko-KR" dirty="0"/>
              <a:t>(</a:t>
            </a:r>
            <a:r>
              <a:rPr lang="ko-KR" altLang="en-US" dirty="0"/>
              <a:t>미래 정보</a:t>
            </a:r>
            <a:r>
              <a:rPr lang="en-US" altLang="ko-KR" dirty="0"/>
              <a:t>)</a:t>
            </a:r>
            <a:r>
              <a:rPr lang="ko-KR" altLang="en-US" dirty="0"/>
              <a:t>를 볼 수 없도록 강제로 가려버립니다</a:t>
            </a:r>
            <a:r>
              <a:rPr lang="en-US" altLang="ko-KR" dirty="0"/>
              <a:t>. </a:t>
            </a:r>
            <a:r>
              <a:rPr lang="ko-KR" altLang="en-US" dirty="0"/>
              <a:t>이는 모델이 </a:t>
            </a:r>
            <a:r>
              <a:rPr lang="ko-KR" altLang="en-US" b="1" dirty="0"/>
              <a:t>순차적으로</a:t>
            </a:r>
            <a:r>
              <a:rPr lang="ko-KR" altLang="en-US" dirty="0"/>
              <a:t> 단어를 예측하는 </a:t>
            </a:r>
            <a:r>
              <a:rPr lang="ko-KR" altLang="en-US" b="1" dirty="0"/>
              <a:t>자기회귀</a:t>
            </a:r>
            <a:r>
              <a:rPr lang="en-US" altLang="ko-KR" b="1" dirty="0"/>
              <a:t>(Autoregressive)</a:t>
            </a:r>
            <a:r>
              <a:rPr lang="ko-KR" altLang="en-US" dirty="0"/>
              <a:t> 방식을 구현하기 위해 필수적입니다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37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D241D-ABA8-3F5A-895A-20B4392A2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0F91BF-BC2E-A3EA-AD1A-9042CDE4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토크나이징 및 </a:t>
            </a:r>
            <a:r>
              <a:rPr lang="ko-KR" altLang="en-US" dirty="0" err="1"/>
              <a:t>임베딩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CE0267-94DA-8717-7B60-836DFF982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b="1" dirty="0"/>
              <a:t>토크나이징 </a:t>
            </a:r>
            <a:r>
              <a:rPr lang="en-US" altLang="ko-KR" b="1" dirty="0"/>
              <a:t>(Tokenizing)</a:t>
            </a:r>
          </a:p>
          <a:p>
            <a:r>
              <a:rPr lang="ko-KR" altLang="en-US" dirty="0"/>
              <a:t>토크나이징은 입력 문장이나 텍스트를 모델이 처리할 수 있는 작은 단위인 토큰</a:t>
            </a:r>
            <a:r>
              <a:rPr lang="en-US" altLang="ko-KR" dirty="0"/>
              <a:t>(Token)</a:t>
            </a:r>
            <a:r>
              <a:rPr lang="ko-KR" altLang="en-US" dirty="0"/>
              <a:t>으로 분해하는 과정입니다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목표</a:t>
            </a:r>
            <a:r>
              <a:rPr lang="en-US" altLang="ko-KR" b="1" dirty="0"/>
              <a:t>:</a:t>
            </a:r>
            <a:r>
              <a:rPr lang="ko-KR" altLang="en-US" dirty="0"/>
              <a:t> 언어를 모델이 처리할 수 있는 </a:t>
            </a:r>
            <a:r>
              <a:rPr lang="ko-KR" altLang="en-US" b="1" dirty="0"/>
              <a:t>이산적인 단위</a:t>
            </a:r>
            <a:r>
              <a:rPr lang="ko-KR" altLang="en-US" dirty="0"/>
              <a:t>로 변환하는 것입니다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토큰의 정의</a:t>
            </a:r>
            <a:r>
              <a:rPr lang="en-US" altLang="ko-KR" b="1" dirty="0"/>
              <a:t>:</a:t>
            </a:r>
            <a:r>
              <a:rPr lang="ko-KR" altLang="en-US" dirty="0"/>
              <a:t> 토큰은 단어 전체일 수도 있고</a:t>
            </a:r>
            <a:r>
              <a:rPr lang="en-US" altLang="ko-KR" dirty="0"/>
              <a:t>, </a:t>
            </a:r>
            <a:r>
              <a:rPr lang="ko-KR" altLang="en-US" dirty="0"/>
              <a:t>단어의 일부분</a:t>
            </a:r>
            <a:r>
              <a:rPr lang="en-US" altLang="ko-KR" dirty="0"/>
              <a:t>, </a:t>
            </a:r>
            <a:r>
              <a:rPr lang="ko-KR" altLang="en-US" dirty="0"/>
              <a:t>구두점</a:t>
            </a:r>
            <a:r>
              <a:rPr lang="en-US" altLang="ko-KR" dirty="0"/>
              <a:t>, </a:t>
            </a:r>
            <a:r>
              <a:rPr lang="ko-KR" altLang="en-US" dirty="0"/>
              <a:t>또는 특수 문자일 수도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주요 방식 </a:t>
            </a:r>
            <a:r>
              <a:rPr lang="en-US" altLang="ko-KR" b="1" dirty="0"/>
              <a:t>(</a:t>
            </a:r>
            <a:r>
              <a:rPr lang="en-US" altLang="ko-KR" b="1" dirty="0" err="1"/>
              <a:t>BPE</a:t>
            </a:r>
            <a:r>
              <a:rPr lang="en-US" altLang="ko-KR" b="1" dirty="0"/>
              <a:t>):</a:t>
            </a:r>
            <a:r>
              <a:rPr lang="ko-KR" altLang="en-US" dirty="0"/>
              <a:t> 현재 </a:t>
            </a:r>
            <a:r>
              <a:rPr lang="en-US" altLang="ko-KR" dirty="0"/>
              <a:t>LLM</a:t>
            </a:r>
            <a:r>
              <a:rPr lang="ko-KR" altLang="en-US" dirty="0"/>
              <a:t>에서 가장 널리 사용되는 방식은 </a:t>
            </a:r>
            <a:r>
              <a:rPr lang="en-US" altLang="ko-KR" dirty="0" err="1"/>
              <a:t>BPE</a:t>
            </a:r>
            <a:r>
              <a:rPr lang="en-US" altLang="ko-KR" dirty="0"/>
              <a:t> (Byte Pair Encoding)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원리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 err="1"/>
              <a:t>BPE</a:t>
            </a:r>
            <a:r>
              <a:rPr lang="ko-KR" altLang="en-US" dirty="0"/>
              <a:t>는 텍스트에서 가장 자주 함께 나타나는 문자 쌍을 하나의 새로운 토큰으로 합치는 과정을 반복합니다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장점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2"/>
            <a:r>
              <a:rPr lang="ko-KR" altLang="en-US" b="1" dirty="0"/>
              <a:t>어휘 크기 관리</a:t>
            </a:r>
            <a:r>
              <a:rPr lang="en-US" altLang="ko-KR" b="1" dirty="0"/>
              <a:t>:</a:t>
            </a:r>
            <a:r>
              <a:rPr lang="ko-KR" altLang="en-US" dirty="0"/>
              <a:t> 단어 전체를 저장하는 대신</a:t>
            </a:r>
            <a:r>
              <a:rPr lang="en-US" altLang="ko-KR" dirty="0"/>
              <a:t>, </a:t>
            </a:r>
            <a:r>
              <a:rPr lang="ko-KR" altLang="en-US" dirty="0"/>
              <a:t>자주 사용되는 부분 단어를 저장하여 모델이 학습해야 할 총 어휘 크기를 효율적으로 줄입니다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b="1" dirty="0"/>
              <a:t>희귀 단어 처리</a:t>
            </a:r>
            <a:r>
              <a:rPr lang="en-US" altLang="ko-KR" b="1" dirty="0"/>
              <a:t>:</a:t>
            </a:r>
            <a:r>
              <a:rPr lang="ko-KR" altLang="en-US" dirty="0"/>
              <a:t> 모델이 이전에 본 적 없는 희귀 단어나 오타가 들어와도</a:t>
            </a:r>
            <a:r>
              <a:rPr lang="en-US" altLang="ko-KR" dirty="0"/>
              <a:t>, </a:t>
            </a:r>
            <a:r>
              <a:rPr lang="ko-KR" altLang="en-US" dirty="0"/>
              <a:t>이를 아는 부분 단어들로 쪼개어 처리할 수 있게 합니다 </a:t>
            </a:r>
            <a:r>
              <a:rPr lang="en-US" altLang="ko-KR" dirty="0"/>
              <a:t>(</a:t>
            </a:r>
            <a:r>
              <a:rPr lang="en-US" altLang="ko-KR" dirty="0" err="1"/>
              <a:t>OOV</a:t>
            </a:r>
            <a:r>
              <a:rPr lang="en-US" altLang="ko-KR" dirty="0"/>
              <a:t>, Out-Of-Vocabulary </a:t>
            </a:r>
            <a:r>
              <a:rPr lang="ko-KR" altLang="en-US" dirty="0"/>
              <a:t>문제 해결</a:t>
            </a:r>
            <a:r>
              <a:rPr lang="en-US" altLang="ko-KR" dirty="0"/>
              <a:t>).</a:t>
            </a:r>
          </a:p>
          <a:p>
            <a:r>
              <a:rPr lang="ko-KR" altLang="en-US" b="1" dirty="0"/>
              <a:t>예시</a:t>
            </a:r>
            <a:r>
              <a:rPr lang="en-US" altLang="ko-KR" b="1" dirty="0"/>
              <a:t>:</a:t>
            </a:r>
            <a:r>
              <a:rPr lang="ko-KR" altLang="en-US" dirty="0"/>
              <a:t> 영어 문장 </a:t>
            </a:r>
            <a:r>
              <a:rPr lang="en-US" altLang="ko-KR" dirty="0"/>
              <a:t>"Unbelievable!"</a:t>
            </a:r>
            <a:r>
              <a:rPr lang="ko-KR" altLang="en-US" dirty="0"/>
              <a:t>은 모델에 따라 </a:t>
            </a:r>
            <a:r>
              <a:rPr lang="en-US" altLang="ko-KR" dirty="0"/>
              <a:t>["Un", "##believe", "able", "!"]</a:t>
            </a:r>
            <a:r>
              <a:rPr lang="ko-KR" altLang="en-US" dirty="0"/>
              <a:t>와 같이 분리될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96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8FD895-3500-7B3C-B50A-90A592B5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토크나이징 및 </a:t>
            </a:r>
            <a:r>
              <a:rPr lang="ko-KR" altLang="en-US" dirty="0" err="1"/>
              <a:t>임베딩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3024E6-ED8A-CC3B-7C42-A907E636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1" dirty="0" err="1"/>
              <a:t>임베딩</a:t>
            </a:r>
            <a:r>
              <a:rPr lang="ko-KR" altLang="en-US" b="1" dirty="0"/>
              <a:t> </a:t>
            </a:r>
            <a:r>
              <a:rPr lang="en-US" altLang="ko-KR" b="1" dirty="0"/>
              <a:t>(Embedding)</a:t>
            </a:r>
          </a:p>
          <a:p>
            <a:r>
              <a:rPr lang="ko-KR" altLang="en-US" dirty="0"/>
              <a:t>토크나이징을 통해 분리된 각 토큰을 모델이 계산할 수 있는 수학적 의미를 가진 벡터</a:t>
            </a:r>
            <a:r>
              <a:rPr lang="en-US" altLang="ko-KR" dirty="0"/>
              <a:t>(Vector)</a:t>
            </a:r>
            <a:r>
              <a:rPr lang="ko-KR" altLang="en-US" dirty="0"/>
              <a:t>로 변환하는 과정입니다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목표</a:t>
            </a:r>
            <a:r>
              <a:rPr lang="en-US" altLang="ko-KR" b="1" dirty="0"/>
              <a:t>:</a:t>
            </a:r>
            <a:r>
              <a:rPr lang="ko-KR" altLang="en-US" dirty="0"/>
              <a:t> 이산적인 토큰을 연속적인 공간에 배치하여 </a:t>
            </a:r>
            <a:r>
              <a:rPr lang="ko-KR" altLang="en-US" b="1" dirty="0"/>
              <a:t>단어의 의미와 문맥적 관계</a:t>
            </a:r>
            <a:r>
              <a:rPr lang="ko-KR" altLang="en-US" dirty="0"/>
              <a:t>를 표현합니다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작동 방식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dirty="0"/>
              <a:t>각 토큰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'</a:t>
            </a:r>
            <a:r>
              <a:rPr lang="ko-KR" altLang="en-US" dirty="0"/>
              <a:t>사과</a:t>
            </a:r>
            <a:r>
              <a:rPr lang="en-US" altLang="ko-KR" dirty="0"/>
              <a:t>', '</a:t>
            </a:r>
            <a:r>
              <a:rPr lang="ko-KR" altLang="en-US" dirty="0"/>
              <a:t>바나나</a:t>
            </a:r>
            <a:r>
              <a:rPr lang="en-US" altLang="ko-KR" dirty="0"/>
              <a:t>', '</a:t>
            </a:r>
            <a:r>
              <a:rPr lang="ko-KR" altLang="en-US" dirty="0"/>
              <a:t>컴퓨터</a:t>
            </a:r>
            <a:r>
              <a:rPr lang="en-US" altLang="ko-KR" dirty="0"/>
              <a:t>')</a:t>
            </a:r>
            <a:r>
              <a:rPr lang="ko-KR" altLang="en-US" dirty="0"/>
              <a:t>은 고유한 </a:t>
            </a:r>
            <a:r>
              <a:rPr lang="en-US" altLang="ko-KR" dirty="0"/>
              <a:t>ID</a:t>
            </a:r>
            <a:r>
              <a:rPr lang="ko-KR" altLang="en-US" dirty="0"/>
              <a:t>를 가지고 있습니다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이 </a:t>
            </a:r>
            <a:r>
              <a:rPr lang="en-US" altLang="ko-KR" dirty="0"/>
              <a:t>ID</a:t>
            </a:r>
            <a:r>
              <a:rPr lang="ko-KR" altLang="en-US" dirty="0"/>
              <a:t>는 수백 차원의 실수 벡터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768</a:t>
            </a:r>
            <a:r>
              <a:rPr lang="ko-KR" altLang="en-US" dirty="0"/>
              <a:t>차원 또는 </a:t>
            </a:r>
            <a:r>
              <a:rPr lang="en-US" altLang="ko-KR" dirty="0"/>
              <a:t>1024</a:t>
            </a:r>
            <a:r>
              <a:rPr lang="ko-KR" altLang="en-US" dirty="0"/>
              <a:t>차원</a:t>
            </a:r>
            <a:r>
              <a:rPr lang="en-US" altLang="ko-KR" dirty="0"/>
              <a:t>)</a:t>
            </a:r>
            <a:r>
              <a:rPr lang="ko-KR" altLang="en-US" dirty="0"/>
              <a:t>로 사상</a:t>
            </a:r>
            <a:r>
              <a:rPr lang="en-US" altLang="ko-KR" dirty="0"/>
              <a:t>(Mapping)</a:t>
            </a:r>
            <a:r>
              <a:rPr lang="ko-KR" altLang="en-US" dirty="0"/>
              <a:t>됩니다</a:t>
            </a:r>
            <a:r>
              <a:rPr lang="en-US" altLang="ko-KR" dirty="0"/>
              <a:t>. </a:t>
            </a:r>
            <a:r>
              <a:rPr lang="ko-KR" altLang="en-US" dirty="0"/>
              <a:t>이 벡터를 </a:t>
            </a:r>
            <a:r>
              <a:rPr lang="ko-KR" altLang="en-US" b="1" dirty="0" err="1"/>
              <a:t>임베딩</a:t>
            </a:r>
            <a:r>
              <a:rPr lang="ko-KR" altLang="en-US" b="1" dirty="0"/>
              <a:t> 벡터</a:t>
            </a:r>
            <a:r>
              <a:rPr lang="ko-KR" altLang="en-US" dirty="0"/>
              <a:t>라고 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의미 표현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임베딩</a:t>
            </a:r>
            <a:r>
              <a:rPr lang="ko-KR" altLang="en-US" dirty="0"/>
              <a:t> 공간에서 </a:t>
            </a:r>
            <a:r>
              <a:rPr lang="ko-KR" altLang="en-US" b="1" dirty="0"/>
              <a:t>의미적으로 유사한 단어</a:t>
            </a:r>
            <a:r>
              <a:rPr lang="ko-KR" altLang="en-US" dirty="0"/>
              <a:t>는 서로 </a:t>
            </a:r>
            <a:r>
              <a:rPr lang="ko-KR" altLang="en-US" b="1" dirty="0"/>
              <a:t>가까이</a:t>
            </a:r>
            <a:r>
              <a:rPr lang="ko-KR" altLang="en-US" dirty="0"/>
              <a:t> 위치하게 됩니다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'</a:t>
            </a:r>
            <a:r>
              <a:rPr lang="ko-KR" altLang="en-US" dirty="0"/>
              <a:t>남자</a:t>
            </a:r>
            <a:r>
              <a:rPr lang="en-US" altLang="ko-KR" dirty="0"/>
              <a:t>' </a:t>
            </a:r>
            <a:r>
              <a:rPr lang="ko-KR" altLang="en-US" dirty="0"/>
              <a:t>벡터와 </a:t>
            </a:r>
            <a:r>
              <a:rPr lang="en-US" altLang="ko-KR" dirty="0"/>
              <a:t>'</a:t>
            </a:r>
            <a:r>
              <a:rPr lang="ko-KR" altLang="en-US" dirty="0"/>
              <a:t>왕</a:t>
            </a:r>
            <a:r>
              <a:rPr lang="en-US" altLang="ko-KR" dirty="0"/>
              <a:t>' </a:t>
            </a:r>
            <a:r>
              <a:rPr lang="ko-KR" altLang="en-US" dirty="0"/>
              <a:t>벡터 사이의 관계는 </a:t>
            </a:r>
            <a:r>
              <a:rPr lang="en-US" altLang="ko-KR" dirty="0"/>
              <a:t>'</a:t>
            </a:r>
            <a:r>
              <a:rPr lang="ko-KR" altLang="en-US" dirty="0"/>
              <a:t>여자</a:t>
            </a:r>
            <a:r>
              <a:rPr lang="en-US" altLang="ko-KR" dirty="0"/>
              <a:t>' </a:t>
            </a:r>
            <a:r>
              <a:rPr lang="ko-KR" altLang="en-US" dirty="0"/>
              <a:t>벡터와 </a:t>
            </a:r>
            <a:r>
              <a:rPr lang="en-US" altLang="ko-KR" dirty="0"/>
              <a:t>'</a:t>
            </a:r>
            <a:r>
              <a:rPr lang="ko-KR" altLang="en-US" dirty="0"/>
              <a:t>여왕</a:t>
            </a:r>
            <a:r>
              <a:rPr lang="en-US" altLang="ko-KR" dirty="0"/>
              <a:t>' </a:t>
            </a:r>
            <a:r>
              <a:rPr lang="ko-KR" altLang="en-US" dirty="0"/>
              <a:t>벡터 사이의 관계와 유사하게 나타납니다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트랜스포머 입력</a:t>
            </a:r>
            <a:r>
              <a:rPr lang="en-US" altLang="ko-KR" b="1" dirty="0"/>
              <a:t>:</a:t>
            </a:r>
            <a:r>
              <a:rPr lang="ko-KR" altLang="en-US" dirty="0"/>
              <a:t> 이 </a:t>
            </a:r>
            <a:r>
              <a:rPr lang="ko-KR" altLang="en-US" dirty="0" err="1"/>
              <a:t>임베딩</a:t>
            </a:r>
            <a:r>
              <a:rPr lang="ko-KR" altLang="en-US" dirty="0"/>
              <a:t> 벡터는 단어의 </a:t>
            </a:r>
            <a:r>
              <a:rPr lang="ko-KR" altLang="en-US" b="1" dirty="0"/>
              <a:t>순서 정보</a:t>
            </a:r>
            <a:r>
              <a:rPr lang="ko-KR" altLang="en-US" dirty="0"/>
              <a:t>를 담는 </a:t>
            </a:r>
            <a:r>
              <a:rPr lang="ko-KR" altLang="en-US" b="1" dirty="0"/>
              <a:t>위치 인코딩</a:t>
            </a:r>
            <a:r>
              <a:rPr lang="en-US" altLang="ko-KR" b="1" dirty="0"/>
              <a:t>(Positional Encoding)</a:t>
            </a:r>
            <a:r>
              <a:rPr lang="ko-KR" altLang="en-US" dirty="0"/>
              <a:t> 벡터와 합쳐진 후</a:t>
            </a:r>
            <a:r>
              <a:rPr lang="en-US" altLang="ko-KR" dirty="0"/>
              <a:t>, </a:t>
            </a:r>
            <a:r>
              <a:rPr lang="ko-KR" altLang="en-US" dirty="0"/>
              <a:t>트랜스포머 모델의 첫 번째 층으로 입력됩니다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86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7181-826B-14F2-7A83-DFAAEC865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7194E4-7E3E-EC2A-32FD-A8CC07D6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 </a:t>
            </a:r>
            <a:r>
              <a:rPr lang="ko-KR" altLang="en-US" dirty="0"/>
              <a:t>활용 및 </a:t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ko-KR" altLang="en-US" dirty="0"/>
              <a:t>프롬프트 엔지니어링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86DC8C-CE99-AED5-AEC1-CDCF312CF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69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4EB7-46BB-F2B9-C6EB-E0DC798B7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185B0-61DE-5C4A-0689-D8841235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프롬프트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3FDDBB-E33A-AB0D-EF54-DE22716D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효과적인 </a:t>
            </a:r>
            <a:r>
              <a:rPr lang="en-US" altLang="ko-KR" dirty="0"/>
              <a:t>LLM(</a:t>
            </a:r>
            <a:r>
              <a:rPr lang="ko-KR" altLang="en-US" dirty="0"/>
              <a:t>대규모 언어 모델</a:t>
            </a:r>
            <a:r>
              <a:rPr lang="en-US" altLang="ko-KR" dirty="0"/>
              <a:t>) </a:t>
            </a:r>
            <a:r>
              <a:rPr lang="ko-KR" altLang="en-US" dirty="0"/>
              <a:t>활용의 첫걸음은 명확하고 잘 정의된 프롬프트를 구성하는 것입니다</a:t>
            </a:r>
            <a:r>
              <a:rPr lang="en-US" altLang="ko-KR" dirty="0"/>
              <a:t>. </a:t>
            </a:r>
            <a:r>
              <a:rPr lang="ko-KR" altLang="en-US" b="1" dirty="0"/>
              <a:t>기본 프롬프트 구성</a:t>
            </a:r>
            <a:r>
              <a:rPr lang="ko-KR" altLang="en-US" dirty="0"/>
              <a:t>은 </a:t>
            </a:r>
            <a:r>
              <a:rPr lang="en-US" altLang="ko-KR" dirty="0"/>
              <a:t>LLM</a:t>
            </a:r>
            <a:r>
              <a:rPr lang="ko-KR" altLang="en-US" dirty="0"/>
              <a:t>에게 원하는 작업을 성공적으로 수행하도록 지시하는 핵심 요소들을 포함합니다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b="1" dirty="0"/>
              <a:t>1. </a:t>
            </a:r>
            <a:r>
              <a:rPr lang="ko-KR" altLang="en-US" b="1" dirty="0"/>
              <a:t>목표 및 역할 정의 </a:t>
            </a:r>
            <a:r>
              <a:rPr lang="en-US" altLang="ko-KR" b="1" dirty="0"/>
              <a:t>(Goal &amp; Persona)</a:t>
            </a:r>
          </a:p>
          <a:p>
            <a:pPr lvl="1"/>
            <a:r>
              <a:rPr lang="ko-KR" altLang="en-US" dirty="0"/>
              <a:t>가장 먼저</a:t>
            </a:r>
            <a:r>
              <a:rPr lang="en-US" altLang="ko-KR" dirty="0"/>
              <a:t>, </a:t>
            </a:r>
            <a:r>
              <a:rPr lang="ko-KR" altLang="en-US" dirty="0"/>
              <a:t>모델이 </a:t>
            </a:r>
            <a:r>
              <a:rPr lang="ko-KR" altLang="en-US" b="1" dirty="0"/>
              <a:t>무엇을 해야 하는지</a:t>
            </a:r>
            <a:r>
              <a:rPr lang="ko-KR" altLang="en-US" dirty="0"/>
              <a:t> 그리고 </a:t>
            </a:r>
            <a:r>
              <a:rPr lang="ko-KR" altLang="en-US" b="1" dirty="0"/>
              <a:t>어떤 관점에서 말해야 하는지</a:t>
            </a:r>
            <a:r>
              <a:rPr lang="ko-KR" altLang="en-US" dirty="0"/>
              <a:t> 명확히 설정해야 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역할</a:t>
            </a:r>
            <a:r>
              <a:rPr lang="en-US" altLang="ko-KR" b="1" dirty="0"/>
              <a:t>/</a:t>
            </a:r>
            <a:r>
              <a:rPr lang="ko-KR" altLang="en-US" b="1" dirty="0"/>
              <a:t>페르소나 정의</a:t>
            </a:r>
            <a:r>
              <a:rPr lang="en-US" altLang="ko-KR" b="1" dirty="0"/>
              <a:t>:</a:t>
            </a:r>
            <a:r>
              <a:rPr lang="ko-KR" altLang="en-US" dirty="0"/>
              <a:t> 모델이 응답할 때 맡아야 할 역할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당신은 전문적인 데이터 분석가입니다</a:t>
            </a:r>
            <a:r>
              <a:rPr lang="en-US" altLang="ko-KR" dirty="0"/>
              <a:t>", "</a:t>
            </a:r>
            <a:r>
              <a:rPr lang="ko-KR" altLang="en-US" dirty="0"/>
              <a:t>당신은 창의적인 마케팅 전문가입니다</a:t>
            </a:r>
            <a:r>
              <a:rPr lang="en-US" altLang="ko-KR" dirty="0"/>
              <a:t>")</a:t>
            </a:r>
            <a:r>
              <a:rPr lang="ko-KR" altLang="en-US" dirty="0"/>
              <a:t>을 부여합니다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목표 명시</a:t>
            </a:r>
            <a:r>
              <a:rPr lang="en-US" altLang="ko-KR" b="1" dirty="0"/>
              <a:t>:</a:t>
            </a:r>
            <a:r>
              <a:rPr lang="ko-KR" altLang="en-US" dirty="0"/>
              <a:t> 프롬프트의 최종 목적을 명확하게 한 문장으로 제시합니다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다음 텍스트를 </a:t>
            </a:r>
            <a:r>
              <a:rPr lang="en-US" altLang="ko-KR" dirty="0"/>
              <a:t>5</a:t>
            </a:r>
            <a:r>
              <a:rPr lang="ko-KR" altLang="en-US" dirty="0"/>
              <a:t>줄로 요약해 주세요</a:t>
            </a:r>
            <a:r>
              <a:rPr lang="en-US" altLang="ko-KR" dirty="0"/>
              <a:t>", "</a:t>
            </a:r>
            <a:r>
              <a:rPr lang="ko-KR" altLang="en-US" dirty="0"/>
              <a:t>이 코드에서 오류를 찾아 수정해 주세요</a:t>
            </a:r>
            <a:r>
              <a:rPr lang="en-US" altLang="ko-KR" dirty="0"/>
              <a:t>").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43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911D7-45F2-820E-74ED-103BD446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프롬프트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D1C780-24F3-21FE-4E0A-71FFEAF4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2. </a:t>
            </a:r>
            <a:r>
              <a:rPr lang="ko-KR" altLang="en-US" b="1" dirty="0"/>
              <a:t>지시 사항 및 제약 조건 </a:t>
            </a:r>
            <a:r>
              <a:rPr lang="en-US" altLang="ko-KR" b="1" dirty="0"/>
              <a:t>(Instructions &amp; Constraints)</a:t>
            </a:r>
          </a:p>
          <a:p>
            <a:pPr lvl="1"/>
            <a:r>
              <a:rPr lang="ko-KR" altLang="en-US" dirty="0"/>
              <a:t>모델이 수행해야 할 구체적인 작업 방식과 지켜야 할 규칙을 정의하여 응답의 품질을 높입니다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구체적인 지시</a:t>
            </a:r>
            <a:r>
              <a:rPr lang="en-US" altLang="ko-KR" b="1" dirty="0"/>
              <a:t>:</a:t>
            </a:r>
            <a:r>
              <a:rPr lang="ko-KR" altLang="en-US" dirty="0"/>
              <a:t> 추상적인 표현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잘 해줘</a:t>
            </a:r>
            <a:r>
              <a:rPr lang="en-US" altLang="ko-KR" dirty="0"/>
              <a:t>") </a:t>
            </a:r>
            <a:r>
              <a:rPr lang="ko-KR" altLang="en-US" dirty="0"/>
              <a:t>대신 구체적인 동사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분류해 주세요</a:t>
            </a:r>
            <a:r>
              <a:rPr lang="en-US" altLang="ko-KR" dirty="0"/>
              <a:t>", "</a:t>
            </a:r>
            <a:r>
              <a:rPr lang="ko-KR" altLang="en-US" dirty="0"/>
              <a:t>비교 분석해 주세요</a:t>
            </a:r>
            <a:r>
              <a:rPr lang="en-US" altLang="ko-KR" dirty="0"/>
              <a:t>", "</a:t>
            </a:r>
            <a:r>
              <a:rPr lang="ko-KR" altLang="en-US" dirty="0"/>
              <a:t>단계별로 설명해 주세요</a:t>
            </a:r>
            <a:r>
              <a:rPr lang="en-US" altLang="ko-KR" dirty="0"/>
              <a:t>")</a:t>
            </a:r>
            <a:r>
              <a:rPr lang="ko-KR" altLang="en-US" dirty="0"/>
              <a:t>를 사용합니다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출력 형식 지정</a:t>
            </a:r>
            <a:r>
              <a:rPr lang="en-US" altLang="ko-KR" b="1" dirty="0"/>
              <a:t>:</a:t>
            </a:r>
            <a:r>
              <a:rPr lang="ko-KR" altLang="en-US" dirty="0"/>
              <a:t> 응답의 형식을 미리 지정합니다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결과를 </a:t>
            </a:r>
            <a:r>
              <a:rPr lang="en-US" altLang="ko-KR" dirty="0"/>
              <a:t>JSON </a:t>
            </a:r>
            <a:r>
              <a:rPr lang="ko-KR" altLang="en-US" dirty="0"/>
              <a:t>형식으로 출력해 주세요</a:t>
            </a:r>
            <a:r>
              <a:rPr lang="en-US" altLang="ko-KR" dirty="0"/>
              <a:t>", "</a:t>
            </a:r>
            <a:r>
              <a:rPr lang="ko-KR" altLang="en-US" dirty="0"/>
              <a:t>제목과 부제목을 포함한 </a:t>
            </a:r>
            <a:r>
              <a:rPr lang="en-US" altLang="ko-KR" dirty="0"/>
              <a:t>Markdown </a:t>
            </a:r>
            <a:r>
              <a:rPr lang="ko-KR" altLang="en-US" dirty="0"/>
              <a:t>형식으로 작성해 주세요</a:t>
            </a:r>
            <a:r>
              <a:rPr lang="en-US" altLang="ko-KR" dirty="0"/>
              <a:t>").</a:t>
            </a:r>
          </a:p>
          <a:p>
            <a:pPr lvl="1"/>
            <a:r>
              <a:rPr lang="ko-KR" altLang="en-US" b="1" dirty="0"/>
              <a:t>제약 조건</a:t>
            </a:r>
            <a:r>
              <a:rPr lang="en-US" altLang="ko-KR" b="1" dirty="0"/>
              <a:t>/</a:t>
            </a:r>
            <a:r>
              <a:rPr lang="ko-KR" altLang="en-US" b="1" dirty="0"/>
              <a:t>규칙</a:t>
            </a:r>
            <a:r>
              <a:rPr lang="en-US" altLang="ko-KR" b="1" dirty="0"/>
              <a:t>:</a:t>
            </a:r>
            <a:r>
              <a:rPr lang="ko-KR" altLang="en-US" dirty="0"/>
              <a:t> 모델이 지켜야 할 한계나 규칙을 설정합니다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"500</a:t>
            </a:r>
            <a:r>
              <a:rPr lang="ko-KR" altLang="en-US" dirty="0"/>
              <a:t>자 이내로 작성하세요</a:t>
            </a:r>
            <a:r>
              <a:rPr lang="en-US" altLang="ko-KR" dirty="0"/>
              <a:t>", "</a:t>
            </a:r>
            <a:r>
              <a:rPr lang="ko-KR" altLang="en-US" dirty="0"/>
              <a:t>욕설이나 비방하는 내용은 절대 포함하지 마세요</a:t>
            </a:r>
            <a:r>
              <a:rPr lang="en-US" altLang="ko-KR" dirty="0"/>
              <a:t>", "</a:t>
            </a:r>
            <a:r>
              <a:rPr lang="ko-KR" altLang="en-US" dirty="0"/>
              <a:t>최신 정보는 </a:t>
            </a:r>
            <a:r>
              <a:rPr lang="en-US" altLang="ko-KR" dirty="0"/>
              <a:t>2023</a:t>
            </a:r>
            <a:r>
              <a:rPr lang="ko-KR" altLang="en-US" dirty="0" err="1"/>
              <a:t>년까지만</a:t>
            </a:r>
            <a:r>
              <a:rPr lang="ko-KR" altLang="en-US" dirty="0"/>
              <a:t> 참조하세요</a:t>
            </a:r>
            <a:r>
              <a:rPr lang="en-US" altLang="ko-KR" dirty="0"/>
              <a:t>").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56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10DF0-39A1-465C-DD97-C0425C94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 </a:t>
            </a:r>
            <a:r>
              <a:rPr lang="ko-KR" altLang="en-US" dirty="0"/>
              <a:t>기초 이해와 작동 원리 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121C5F-A9E8-FDFD-095E-BAF2620C9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97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F49A06-3E10-0FE2-77C4-B057CF0F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프롬프트 구성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B36D29-BE95-6827-CFAA-248119974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b="1" dirty="0"/>
              <a:t>3. </a:t>
            </a:r>
            <a:r>
              <a:rPr lang="ko-KR" altLang="en-US" b="1" dirty="0"/>
              <a:t>맥락 및 배경 정보 </a:t>
            </a:r>
            <a:r>
              <a:rPr lang="en-US" altLang="ko-KR" b="1" dirty="0"/>
              <a:t>(Context &amp; Input Data)</a:t>
            </a:r>
          </a:p>
          <a:p>
            <a:pPr lvl="1"/>
            <a:r>
              <a:rPr lang="ko-KR" altLang="en-US" dirty="0"/>
              <a:t>모델이 작업을 수행하는 데 필요한 모든 관련 정보나 데이터를 제공합니다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입력 텍스트</a:t>
            </a:r>
            <a:r>
              <a:rPr lang="en-US" altLang="ko-KR" b="1" dirty="0"/>
              <a:t>:</a:t>
            </a:r>
            <a:r>
              <a:rPr lang="ko-KR" altLang="en-US" dirty="0"/>
              <a:t> 요약</a:t>
            </a:r>
            <a:r>
              <a:rPr lang="en-US" altLang="ko-KR" dirty="0"/>
              <a:t>, </a:t>
            </a:r>
            <a:r>
              <a:rPr lang="ko-KR" altLang="en-US" dirty="0"/>
              <a:t>번역</a:t>
            </a:r>
            <a:r>
              <a:rPr lang="en-US" altLang="ko-KR" dirty="0"/>
              <a:t>, </a:t>
            </a:r>
            <a:r>
              <a:rPr lang="ko-KR" altLang="en-US" dirty="0"/>
              <a:t>분석 대상이 되는 원본 텍스트나 데이터를 명시적으로 제공합니다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배경 정보</a:t>
            </a:r>
            <a:r>
              <a:rPr lang="en-US" altLang="ko-KR" b="1" dirty="0"/>
              <a:t>:</a:t>
            </a:r>
            <a:r>
              <a:rPr lang="ko-KR" altLang="en-US" dirty="0"/>
              <a:t> 질문과 관련된 배경 지식이나 상황 설명을 추가하여</a:t>
            </a:r>
            <a:r>
              <a:rPr lang="en-US" altLang="ko-KR" dirty="0"/>
              <a:t>, </a:t>
            </a:r>
            <a:r>
              <a:rPr lang="ko-KR" altLang="en-US" dirty="0"/>
              <a:t>모델이 질문의 의도를 더 정확히 파악하도록 </a:t>
            </a:r>
            <a:r>
              <a:rPr lang="ko-KR" altLang="en-US" dirty="0" err="1"/>
              <a:t>돕습니다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우리의 타겟 고객은 </a:t>
            </a:r>
            <a:r>
              <a:rPr lang="en-US" altLang="ko-KR" dirty="0"/>
              <a:t>10</a:t>
            </a:r>
            <a:r>
              <a:rPr lang="ko-KR" altLang="en-US" dirty="0"/>
              <a:t>대 여성입니다</a:t>
            </a:r>
            <a:r>
              <a:rPr lang="en-US" altLang="ko-KR" dirty="0"/>
              <a:t>").</a:t>
            </a:r>
          </a:p>
          <a:p>
            <a:pPr marL="0" indent="0">
              <a:buNone/>
            </a:pPr>
            <a:r>
              <a:rPr lang="en-US" altLang="ko-KR" b="1" dirty="0"/>
              <a:t>4. </a:t>
            </a:r>
            <a:r>
              <a:rPr lang="ko-KR" altLang="en-US" b="1" dirty="0"/>
              <a:t>예시 제공 </a:t>
            </a:r>
            <a:r>
              <a:rPr lang="en-US" altLang="ko-KR" b="1" dirty="0"/>
              <a:t>(Few-Shot Learning)</a:t>
            </a:r>
          </a:p>
          <a:p>
            <a:pPr lvl="1"/>
            <a:r>
              <a:rPr lang="ko-KR" altLang="en-US" dirty="0"/>
              <a:t>모델이 원하는 응답 형식이나 스타일을 학습하도록 몇 가지 예시를 포함하는 것은 매우 효과적입니다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예시 형식</a:t>
            </a:r>
            <a:r>
              <a:rPr lang="en-US" altLang="ko-KR" b="1" dirty="0"/>
              <a:t>:</a:t>
            </a:r>
            <a:r>
              <a:rPr lang="ko-KR" altLang="en-US" dirty="0"/>
              <a:t> 입력</a:t>
            </a:r>
            <a:r>
              <a:rPr lang="en-US" altLang="ko-KR" dirty="0"/>
              <a:t>: [</a:t>
            </a:r>
            <a:r>
              <a:rPr lang="ko-KR" altLang="en-US" dirty="0"/>
              <a:t>예시 질문</a:t>
            </a:r>
            <a:r>
              <a:rPr lang="en-US" altLang="ko-KR" dirty="0"/>
              <a:t>] - </a:t>
            </a:r>
            <a:r>
              <a:rPr lang="ko-KR" altLang="en-US" dirty="0"/>
              <a:t>출력</a:t>
            </a:r>
            <a:r>
              <a:rPr lang="en-US" altLang="ko-KR" dirty="0"/>
              <a:t>: [</a:t>
            </a:r>
            <a:r>
              <a:rPr lang="ko-KR" altLang="en-US" dirty="0"/>
              <a:t>예시 답변</a:t>
            </a:r>
            <a:r>
              <a:rPr lang="en-US" altLang="ko-KR" dirty="0"/>
              <a:t>]</a:t>
            </a:r>
            <a:endParaRPr lang="ko-KR" altLang="en-US" dirty="0"/>
          </a:p>
          <a:p>
            <a:pPr lvl="1"/>
            <a:r>
              <a:rPr lang="ko-KR" altLang="en-US" b="1" dirty="0"/>
              <a:t>효과</a:t>
            </a:r>
            <a:r>
              <a:rPr lang="en-US" altLang="ko-KR" b="1" dirty="0"/>
              <a:t>:</a:t>
            </a:r>
            <a:r>
              <a:rPr lang="ko-KR" altLang="en-US" dirty="0"/>
              <a:t> 예시를 통해 모델은 텍스트에 명시되지 않은 미묘한 뉘앙스나 복잡한 출력 구조를 빠르게 파악하고 일관성을 유지할 수 있게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5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4B94D-0B46-ED46-F2A0-DDC4D074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예시프롬프트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9D6838-492D-76B5-2173-73BAE874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역할 정의</a:t>
            </a:r>
            <a:r>
              <a:rPr lang="en-US" altLang="ko-KR" dirty="0"/>
              <a:t>] </a:t>
            </a:r>
            <a:r>
              <a:rPr lang="ko-KR" altLang="en-US" dirty="0"/>
              <a:t>당신은 </a:t>
            </a:r>
            <a:r>
              <a:rPr lang="ko-KR" altLang="en-US" dirty="0" err="1"/>
              <a:t>유머러스한</a:t>
            </a:r>
            <a:r>
              <a:rPr lang="ko-KR" altLang="en-US" dirty="0"/>
              <a:t> 말투를 사용하는 전문 마케터입니다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지시 사항</a:t>
            </a:r>
            <a:r>
              <a:rPr lang="en-US" altLang="ko-KR" dirty="0"/>
              <a:t>] </a:t>
            </a:r>
            <a:r>
              <a:rPr lang="ko-KR" altLang="en-US" dirty="0"/>
              <a:t>아래 제품 설명서를 바탕으로 </a:t>
            </a:r>
            <a:r>
              <a:rPr lang="en-US" altLang="ko-KR" dirty="0"/>
              <a:t>10</a:t>
            </a:r>
            <a:r>
              <a:rPr lang="ko-KR" altLang="en-US" dirty="0"/>
              <a:t>대에게 어필할 수 있는 </a:t>
            </a:r>
            <a:r>
              <a:rPr lang="en-US" altLang="ko-KR" dirty="0" err="1"/>
              <a:t>SNS</a:t>
            </a:r>
            <a:r>
              <a:rPr lang="en-US" altLang="ko-KR" dirty="0"/>
              <a:t> </a:t>
            </a:r>
            <a:r>
              <a:rPr lang="ko-KR" altLang="en-US" dirty="0"/>
              <a:t>광고 문구 </a:t>
            </a:r>
            <a:r>
              <a:rPr lang="en-US" altLang="ko-KR" dirty="0"/>
              <a:t>3</a:t>
            </a:r>
            <a:r>
              <a:rPr lang="ko-KR" altLang="en-US" dirty="0"/>
              <a:t>개를 작성해 주세요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출력 형식</a:t>
            </a:r>
            <a:r>
              <a:rPr lang="en-US" altLang="ko-KR" dirty="0"/>
              <a:t>] </a:t>
            </a:r>
            <a:r>
              <a:rPr lang="ko-KR" altLang="en-US" dirty="0"/>
              <a:t>각 문구는 </a:t>
            </a:r>
            <a:r>
              <a:rPr lang="en-US" altLang="ko-KR" dirty="0"/>
              <a:t>30</a:t>
            </a:r>
            <a:r>
              <a:rPr lang="ko-KR" altLang="en-US" dirty="0"/>
              <a:t>자 이내여야 하며</a:t>
            </a:r>
            <a:r>
              <a:rPr lang="en-US" altLang="ko-KR" dirty="0"/>
              <a:t>, </a:t>
            </a:r>
            <a:r>
              <a:rPr lang="ko-KR" altLang="en-US" dirty="0"/>
              <a:t>반드시 </a:t>
            </a:r>
            <a:r>
              <a:rPr lang="ko-KR" altLang="en-US" dirty="0" err="1"/>
              <a:t>이모티콘을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개 이상 포함해야 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입력 데이터</a:t>
            </a:r>
            <a:r>
              <a:rPr lang="en-US" altLang="ko-KR" dirty="0"/>
              <a:t>] [</a:t>
            </a:r>
            <a:r>
              <a:rPr lang="ko-KR" altLang="en-US" dirty="0"/>
              <a:t>여기에 제품 설명서 텍스트 삽입</a:t>
            </a:r>
            <a:r>
              <a:rPr lang="en-US" altLang="ko-KR" dirty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51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705B39-791C-B7B4-882B-92CB2655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r>
              <a:rPr lang="en-US" altLang="ko-KR" dirty="0"/>
              <a:t>1)</a:t>
            </a:r>
            <a:r>
              <a:rPr lang="ko-KR" altLang="en-US" b="1" dirty="0"/>
              <a:t> 데이터 분석 및 요약 요청 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B36F7-B064-F7B7-8814-E5A8B917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/>
              <a:t>목표</a:t>
            </a:r>
            <a:r>
              <a:rPr lang="en-US" altLang="ko-KR" b="1" dirty="0"/>
              <a:t>:</a:t>
            </a:r>
            <a:r>
              <a:rPr lang="ko-KR" altLang="en-US" dirty="0"/>
              <a:t> 복잡한 데이터를 구조화된 표 형식으로 요약하고 핵심 인사이트를 추출합니다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역할 정의</a:t>
            </a:r>
            <a:r>
              <a:rPr lang="en-US" altLang="ko-KR" dirty="0"/>
              <a:t>] </a:t>
            </a:r>
            <a:r>
              <a:rPr lang="ko-KR" altLang="en-US" dirty="0"/>
              <a:t>당신은 통계 분석 전문가입니다</a:t>
            </a:r>
            <a:r>
              <a:rPr lang="en-US" altLang="ko-KR" dirty="0"/>
              <a:t>. </a:t>
            </a:r>
            <a:r>
              <a:rPr lang="ko-KR" altLang="en-US" dirty="0"/>
              <a:t>객관적이고 사실에 기반한 분석만을 제공해야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지시 사항</a:t>
            </a:r>
            <a:r>
              <a:rPr lang="en-US" altLang="ko-KR" dirty="0"/>
              <a:t>] </a:t>
            </a:r>
          </a:p>
          <a:p>
            <a:r>
              <a:rPr lang="ko-KR" altLang="en-US" dirty="0"/>
              <a:t>아래의 설문조사 결과 데이터를 분석하여 다음 두 가지 작업을 수행하세요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1. '</a:t>
            </a:r>
            <a:r>
              <a:rPr lang="ko-KR" altLang="en-US" dirty="0"/>
              <a:t>연령대별 만족도</a:t>
            </a:r>
            <a:r>
              <a:rPr lang="en-US" altLang="ko-KR" dirty="0"/>
              <a:t>'</a:t>
            </a:r>
            <a:r>
              <a:rPr lang="ko-KR" altLang="en-US" dirty="0"/>
              <a:t>를 평균값으로 계산하고 표</a:t>
            </a:r>
            <a:r>
              <a:rPr lang="en-US" altLang="ko-KR" dirty="0"/>
              <a:t>(Markdown Table) </a:t>
            </a:r>
            <a:r>
              <a:rPr lang="ko-KR" altLang="en-US" dirty="0"/>
              <a:t>형태로 정리하세요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정리된 표를 바탕으로 가장 높은 만족도를 보인 연령대와 그 이유</a:t>
            </a:r>
            <a:r>
              <a:rPr lang="en-US" altLang="ko-KR" dirty="0"/>
              <a:t>(</a:t>
            </a:r>
            <a:r>
              <a:rPr lang="ko-KR" altLang="en-US" dirty="0"/>
              <a:t>가장 많이 언급된 키워드 </a:t>
            </a:r>
            <a:r>
              <a:rPr lang="en-US" altLang="ko-KR" dirty="0"/>
              <a:t>3</a:t>
            </a:r>
            <a:r>
              <a:rPr lang="ko-KR" altLang="en-US" dirty="0"/>
              <a:t>가지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en-US" altLang="ko-KR" dirty="0"/>
              <a:t>150</a:t>
            </a:r>
            <a:r>
              <a:rPr lang="ko-KR" altLang="en-US" dirty="0"/>
              <a:t>자 이내로 요약해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출력 형식</a:t>
            </a:r>
            <a:r>
              <a:rPr lang="en-US" altLang="ko-KR" dirty="0"/>
              <a:t>] </a:t>
            </a:r>
            <a:r>
              <a:rPr lang="ko-KR" altLang="en-US" dirty="0"/>
              <a:t>반드시 </a:t>
            </a:r>
            <a:r>
              <a:rPr lang="en-US" altLang="ko-KR" dirty="0"/>
              <a:t>Markdown </a:t>
            </a:r>
            <a:r>
              <a:rPr lang="ko-KR" altLang="en-US" dirty="0"/>
              <a:t>표와 요약문으로 구분하여 출력하세요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입력 데이터</a:t>
            </a:r>
            <a:r>
              <a:rPr lang="en-US" altLang="ko-KR" dirty="0"/>
              <a:t>] 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여기에 설문조사 응답 데이터 텍스트</a:t>
            </a:r>
            <a:r>
              <a:rPr lang="en-US" altLang="ko-KR" dirty="0"/>
              <a:t>/CSV </a:t>
            </a:r>
            <a:r>
              <a:rPr lang="ko-KR" altLang="en-US" dirty="0"/>
              <a:t>내용 삽입</a:t>
            </a:r>
            <a:r>
              <a:rPr lang="en-US" altLang="ko-KR" dirty="0"/>
              <a:t>]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40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56B6A-7EDF-4AF9-81D6-0C82B6B9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r>
              <a:rPr lang="en-US" altLang="ko-KR" dirty="0"/>
              <a:t>2) </a:t>
            </a:r>
            <a:r>
              <a:rPr lang="ko-KR" altLang="en-US" b="1" dirty="0"/>
              <a:t>창의적인 콘텐츠 생성 요청 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0D5203-7F15-1D3D-E296-B781B4DB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="1" dirty="0"/>
              <a:t>목표</a:t>
            </a:r>
            <a:r>
              <a:rPr lang="en-US" altLang="ko-KR" b="1" dirty="0"/>
              <a:t>:</a:t>
            </a:r>
            <a:r>
              <a:rPr lang="ko-KR" altLang="en-US" dirty="0"/>
              <a:t> 특정 타겟에 맞춘 창의적이고 감성적인 마케팅 문구를 생성합니다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역할 정의</a:t>
            </a:r>
            <a:r>
              <a:rPr lang="en-US" altLang="ko-KR" dirty="0"/>
              <a:t>]</a:t>
            </a:r>
          </a:p>
          <a:p>
            <a:r>
              <a:rPr lang="ko-KR" altLang="en-US" dirty="0"/>
              <a:t>당신은 </a:t>
            </a:r>
            <a:r>
              <a:rPr lang="en-US" altLang="ko-KR" dirty="0"/>
              <a:t>20</a:t>
            </a:r>
            <a:r>
              <a:rPr lang="ko-KR" altLang="en-US" dirty="0"/>
              <a:t>대 여성 타겟에 특화된 </a:t>
            </a:r>
            <a:r>
              <a:rPr lang="ko-KR" altLang="en-US" dirty="0" err="1"/>
              <a:t>트렌디한</a:t>
            </a:r>
            <a:r>
              <a:rPr lang="ko-KR" altLang="en-US" dirty="0"/>
              <a:t> 카피라이터입니다</a:t>
            </a:r>
            <a:r>
              <a:rPr lang="en-US" altLang="ko-KR" dirty="0"/>
              <a:t>. </a:t>
            </a:r>
            <a:r>
              <a:rPr lang="ko-KR" altLang="en-US" dirty="0"/>
              <a:t>말투는 친근하고 공감 위주여야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지시 사항</a:t>
            </a:r>
            <a:r>
              <a:rPr lang="en-US" altLang="ko-KR" dirty="0"/>
              <a:t>]</a:t>
            </a:r>
          </a:p>
          <a:p>
            <a:r>
              <a:rPr lang="ko-KR" altLang="en-US" dirty="0"/>
              <a:t>다음 </a:t>
            </a:r>
            <a:r>
              <a:rPr lang="en-US" altLang="ko-KR" dirty="0"/>
              <a:t>[</a:t>
            </a:r>
            <a:r>
              <a:rPr lang="ko-KR" altLang="en-US" dirty="0"/>
              <a:t>제품 정보</a:t>
            </a:r>
            <a:r>
              <a:rPr lang="en-US" altLang="ko-KR" dirty="0"/>
              <a:t>]</a:t>
            </a:r>
            <a:r>
              <a:rPr lang="ko-KR" altLang="en-US" dirty="0"/>
              <a:t>를 참고하여 </a:t>
            </a:r>
            <a:r>
              <a:rPr lang="ko-KR" altLang="en-US" dirty="0" err="1"/>
              <a:t>인스타그램에</a:t>
            </a:r>
            <a:r>
              <a:rPr lang="ko-KR" altLang="en-US" dirty="0"/>
              <a:t> 게시할 </a:t>
            </a:r>
            <a:r>
              <a:rPr lang="ko-KR" altLang="en-US" dirty="0" err="1"/>
              <a:t>릴스</a:t>
            </a:r>
            <a:r>
              <a:rPr lang="en-US" altLang="ko-KR" dirty="0"/>
              <a:t>(Reels) </a:t>
            </a:r>
            <a:r>
              <a:rPr lang="ko-KR" altLang="en-US" dirty="0"/>
              <a:t>영상용 캡션 </a:t>
            </a:r>
            <a:r>
              <a:rPr lang="en-US" altLang="ko-KR" dirty="0"/>
              <a:t>3</a:t>
            </a:r>
            <a:r>
              <a:rPr lang="ko-KR" altLang="en-US" dirty="0"/>
              <a:t>개를 작성해 주세요</a:t>
            </a:r>
            <a:r>
              <a:rPr lang="en-US" altLang="ko-KR" dirty="0"/>
              <a:t>. </a:t>
            </a:r>
            <a:r>
              <a:rPr lang="ko-KR" altLang="en-US" dirty="0"/>
              <a:t>캡션은 제품의 </a:t>
            </a:r>
            <a:r>
              <a:rPr lang="en-US" altLang="ko-KR" dirty="0"/>
              <a:t>'</a:t>
            </a:r>
            <a:r>
              <a:rPr lang="ko-KR" altLang="en-US" dirty="0"/>
              <a:t>휴식</a:t>
            </a:r>
            <a:r>
              <a:rPr lang="en-US" altLang="ko-KR" dirty="0"/>
              <a:t>'</a:t>
            </a:r>
            <a:r>
              <a:rPr lang="ko-KR" altLang="en-US" dirty="0"/>
              <a:t>이라는 가치를 강조해야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출력 형식</a:t>
            </a:r>
            <a:r>
              <a:rPr lang="en-US" altLang="ko-KR" dirty="0"/>
              <a:t>]</a:t>
            </a:r>
          </a:p>
          <a:p>
            <a:r>
              <a:rPr lang="ko-KR" altLang="en-US" dirty="0"/>
              <a:t>각 캡션은 </a:t>
            </a:r>
            <a:r>
              <a:rPr lang="en-US" altLang="ko-KR" dirty="0"/>
              <a:t>50</a:t>
            </a:r>
            <a:r>
              <a:rPr lang="ko-KR" altLang="en-US" dirty="0"/>
              <a:t>자 이내여야 하며</a:t>
            </a:r>
            <a:r>
              <a:rPr lang="en-US" altLang="ko-KR" dirty="0"/>
              <a:t>, </a:t>
            </a:r>
            <a:r>
              <a:rPr lang="ko-KR" altLang="en-US" dirty="0"/>
              <a:t>반드시 </a:t>
            </a:r>
            <a:r>
              <a:rPr lang="en-US" altLang="ko-KR" dirty="0"/>
              <a:t>#</a:t>
            </a:r>
            <a:r>
              <a:rPr lang="ko-KR" altLang="en-US" dirty="0"/>
              <a:t>해시태그 </a:t>
            </a:r>
            <a:r>
              <a:rPr lang="en-US" altLang="ko-KR" dirty="0"/>
              <a:t>3</a:t>
            </a:r>
            <a:r>
              <a:rPr lang="ko-KR" altLang="en-US" dirty="0"/>
              <a:t>개 이상과 이모티콘 </a:t>
            </a:r>
            <a:r>
              <a:rPr lang="en-US" altLang="ko-KR" dirty="0"/>
              <a:t>1</a:t>
            </a:r>
            <a:r>
              <a:rPr lang="ko-KR" altLang="en-US" dirty="0"/>
              <a:t>개를 포함해야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입력 데이터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제품 정보</a:t>
            </a:r>
            <a:r>
              <a:rPr lang="en-US" altLang="ko-KR" dirty="0"/>
              <a:t>: </a:t>
            </a:r>
            <a:r>
              <a:rPr lang="ko-KR" altLang="en-US" dirty="0"/>
              <a:t>초콜릿 향이 나는 수면 유도 아로마 오일</a:t>
            </a:r>
            <a:r>
              <a:rPr lang="en-US" altLang="ko-KR" dirty="0"/>
              <a:t>. </a:t>
            </a:r>
            <a:r>
              <a:rPr lang="ko-KR" altLang="en-US" dirty="0"/>
              <a:t>주요 성분</a:t>
            </a:r>
            <a:r>
              <a:rPr lang="en-US" altLang="ko-KR" dirty="0"/>
              <a:t>: </a:t>
            </a:r>
            <a:r>
              <a:rPr lang="ko-KR" altLang="en-US" dirty="0" err="1"/>
              <a:t>라벤더와</a:t>
            </a:r>
            <a:r>
              <a:rPr lang="ko-KR" altLang="en-US" dirty="0"/>
              <a:t> </a:t>
            </a:r>
            <a:r>
              <a:rPr lang="ko-KR" altLang="en-US" dirty="0" err="1"/>
              <a:t>캐모마일</a:t>
            </a:r>
            <a:r>
              <a:rPr lang="en-US" altLang="ko-KR" dirty="0"/>
              <a:t>]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63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60C41-F0CC-4653-FD9F-D56ADD67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예시</a:t>
            </a:r>
            <a:r>
              <a:rPr lang="en-US" altLang="ko-KR" b="1" dirty="0"/>
              <a:t>3) </a:t>
            </a:r>
            <a:r>
              <a:rPr lang="ko-KR" altLang="en-US" b="1" dirty="0"/>
              <a:t>코드 검토 및 설명 요청 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8F66E2-CB58-F307-F365-920B7FD1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b="1" dirty="0"/>
              <a:t>목표</a:t>
            </a:r>
            <a:r>
              <a:rPr lang="en-US" altLang="ko-KR" b="1" dirty="0"/>
              <a:t>:</a:t>
            </a:r>
            <a:r>
              <a:rPr lang="ko-KR" altLang="en-US" dirty="0"/>
              <a:t> 코드의 취약점을 찾고</a:t>
            </a:r>
            <a:r>
              <a:rPr lang="en-US" altLang="ko-KR" dirty="0"/>
              <a:t>, </a:t>
            </a:r>
            <a:r>
              <a:rPr lang="ko-KR" altLang="en-US" dirty="0"/>
              <a:t>개선된 코드를 명확하게 설명합니다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역할 정의</a:t>
            </a:r>
            <a:r>
              <a:rPr lang="en-US" altLang="ko-KR" dirty="0"/>
              <a:t>] </a:t>
            </a:r>
            <a:r>
              <a:rPr lang="ko-KR" altLang="en-US" dirty="0"/>
              <a:t>당신은 </a:t>
            </a:r>
            <a:r>
              <a:rPr lang="en-US" altLang="ko-KR" dirty="0"/>
              <a:t>Python </a:t>
            </a:r>
            <a:r>
              <a:rPr lang="ko-KR" altLang="en-US" dirty="0"/>
              <a:t>보안 전문가입니다</a:t>
            </a:r>
            <a:r>
              <a:rPr lang="en-US" altLang="ko-KR" dirty="0"/>
              <a:t>. </a:t>
            </a:r>
            <a:r>
              <a:rPr lang="ko-KR" altLang="en-US" dirty="0"/>
              <a:t>주어진 코드에서 잠재적인 보안 취약점을 검토하고</a:t>
            </a:r>
            <a:r>
              <a:rPr lang="en-US" altLang="ko-KR" dirty="0"/>
              <a:t>, </a:t>
            </a:r>
            <a:r>
              <a:rPr lang="ko-KR" altLang="en-US" dirty="0"/>
              <a:t>이를 해결하는 안전한 코드를 제시해야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지시 사항</a:t>
            </a:r>
            <a:r>
              <a:rPr lang="en-US" altLang="ko-KR" dirty="0"/>
              <a:t>] 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아래 </a:t>
            </a:r>
            <a:r>
              <a:rPr lang="en-US" altLang="ko-KR" dirty="0"/>
              <a:t>Python </a:t>
            </a:r>
            <a:r>
              <a:rPr lang="ko-KR" altLang="en-US" dirty="0"/>
              <a:t>코드 블록을 분석하여 </a:t>
            </a:r>
            <a:r>
              <a:rPr lang="en-US" altLang="ko-KR" dirty="0"/>
              <a:t>SQL </a:t>
            </a:r>
            <a:r>
              <a:rPr lang="ko-KR" altLang="en-US" dirty="0"/>
              <a:t>삽입</a:t>
            </a:r>
            <a:r>
              <a:rPr lang="en-US" altLang="ko-KR" dirty="0"/>
              <a:t>(SQL Injection) </a:t>
            </a:r>
            <a:r>
              <a:rPr lang="ko-KR" altLang="en-US" dirty="0"/>
              <a:t>취약점이 있는지 확인하세요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취약점이 있다면</a:t>
            </a:r>
            <a:r>
              <a:rPr lang="en-US" altLang="ko-KR" dirty="0"/>
              <a:t>, </a:t>
            </a:r>
            <a:r>
              <a:rPr lang="ko-KR" altLang="en-US" dirty="0"/>
              <a:t>이를 수정한 안전한 코드를 </a:t>
            </a:r>
            <a:r>
              <a:rPr lang="en-US" altLang="ko-KR" dirty="0"/>
              <a:t>[</a:t>
            </a:r>
            <a:r>
              <a:rPr lang="ko-KR" altLang="en-US" dirty="0"/>
              <a:t>수정된 코드</a:t>
            </a:r>
            <a:r>
              <a:rPr lang="en-US" altLang="ko-KR" dirty="0"/>
              <a:t>] </a:t>
            </a:r>
            <a:r>
              <a:rPr lang="ko-KR" altLang="en-US" dirty="0"/>
              <a:t>섹션에 제시하고</a:t>
            </a:r>
            <a:r>
              <a:rPr lang="en-US" altLang="ko-KR" dirty="0"/>
              <a:t>, </a:t>
            </a:r>
            <a:r>
              <a:rPr lang="ko-KR" altLang="en-US" dirty="0"/>
              <a:t>사용된 보안 원칙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 err="1"/>
              <a:t>매개변수화된</a:t>
            </a:r>
            <a:r>
              <a:rPr lang="ko-KR" altLang="en-US" dirty="0"/>
              <a:t> 쿼리 사용</a:t>
            </a:r>
            <a:r>
              <a:rPr lang="en-US" altLang="ko-KR" dirty="0"/>
              <a:t>)</a:t>
            </a:r>
            <a:r>
              <a:rPr lang="ko-KR" altLang="en-US" dirty="0"/>
              <a:t>을 간결하게 설명해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출력 형식</a:t>
            </a:r>
            <a:r>
              <a:rPr lang="en-US" altLang="ko-KR" dirty="0"/>
              <a:t>]   [</a:t>
            </a:r>
            <a:r>
              <a:rPr lang="ko-KR" altLang="en-US" dirty="0"/>
              <a:t>취약점 설명</a:t>
            </a:r>
            <a:r>
              <a:rPr lang="en-US" altLang="ko-KR" dirty="0"/>
              <a:t>], [</a:t>
            </a:r>
            <a:r>
              <a:rPr lang="ko-KR" altLang="en-US" dirty="0"/>
              <a:t>수정된 코드</a:t>
            </a:r>
            <a:r>
              <a:rPr lang="en-US" altLang="ko-KR" dirty="0"/>
              <a:t>], [</a:t>
            </a:r>
            <a:r>
              <a:rPr lang="ko-KR" altLang="en-US" dirty="0"/>
              <a:t>보안 원칙</a:t>
            </a:r>
            <a:r>
              <a:rPr lang="en-US" altLang="ko-KR" dirty="0"/>
              <a:t>] </a:t>
            </a:r>
            <a:r>
              <a:rPr lang="ko-KR" altLang="en-US" dirty="0"/>
              <a:t>세 가지 섹션을 구분하여 출력하세요</a:t>
            </a:r>
            <a:r>
              <a:rPr lang="en-US" altLang="ko-KR" dirty="0"/>
              <a:t>. </a:t>
            </a:r>
            <a:r>
              <a:rPr lang="ko-KR" altLang="en-US" dirty="0"/>
              <a:t>코드 블록</a:t>
            </a:r>
            <a:r>
              <a:rPr lang="en-US" altLang="ko-KR" dirty="0"/>
              <a:t>(```python ... ```)</a:t>
            </a:r>
            <a:r>
              <a:rPr lang="ko-KR" altLang="en-US" dirty="0"/>
              <a:t>을 사용해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입력 데이터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```python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여기에 검토할 </a:t>
            </a:r>
            <a:r>
              <a:rPr lang="en-US" altLang="ko-KR" dirty="0"/>
              <a:t>Python </a:t>
            </a:r>
            <a:r>
              <a:rPr lang="ko-KR" altLang="en-US" dirty="0"/>
              <a:t>코드 삽입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SQL </a:t>
            </a:r>
            <a:r>
              <a:rPr lang="ko-KR" altLang="en-US" dirty="0" err="1"/>
              <a:t>쿼리문</a:t>
            </a:r>
            <a:r>
              <a:rPr lang="ko-KR" altLang="en-US" dirty="0"/>
              <a:t> 포함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def </a:t>
            </a:r>
            <a:r>
              <a:rPr lang="en-US" altLang="ko-KR" dirty="0" err="1"/>
              <a:t>get_user</a:t>
            </a:r>
            <a:r>
              <a:rPr lang="en-US" altLang="ko-KR" dirty="0"/>
              <a:t>(</a:t>
            </a:r>
            <a:r>
              <a:rPr lang="en-US" altLang="ko-KR" dirty="0" err="1"/>
              <a:t>user_id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query = "SELECT * FROM users WHERE id = '%s'" % </a:t>
            </a:r>
            <a:r>
              <a:rPr lang="en-US" altLang="ko-KR" dirty="0" err="1"/>
              <a:t>user_id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cursor.execute</a:t>
            </a:r>
            <a:r>
              <a:rPr lang="en-US" altLang="ko-KR" dirty="0"/>
              <a:t>(query)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01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EA9C9-4C79-2740-A26E-1483CABF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841ED7-DCF3-D7DD-EE87-003B7D9B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퓨샷</a:t>
            </a:r>
            <a:r>
              <a:rPr lang="en-US" altLang="ko-KR" dirty="0"/>
              <a:t>/</a:t>
            </a:r>
            <a:r>
              <a:rPr lang="ko-KR" altLang="en-US" dirty="0" err="1"/>
              <a:t>제로샷</a:t>
            </a:r>
            <a:r>
              <a:rPr lang="ko-KR" altLang="en-US" dirty="0"/>
              <a:t> 학습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92B16F-8C3C-F2D4-8A71-4FE9B5C2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퓨샷</a:t>
            </a:r>
            <a:r>
              <a:rPr lang="en-US" altLang="ko-KR" dirty="0"/>
              <a:t>(Few-shot) </a:t>
            </a:r>
            <a:r>
              <a:rPr lang="ko-KR" altLang="en-US" dirty="0"/>
              <a:t>학습과 </a:t>
            </a:r>
            <a:r>
              <a:rPr lang="ko-KR" altLang="en-US" dirty="0" err="1"/>
              <a:t>제로샷</a:t>
            </a:r>
            <a:r>
              <a:rPr lang="en-US" altLang="ko-KR" dirty="0"/>
              <a:t>(Zero-shot) </a:t>
            </a:r>
            <a:r>
              <a:rPr lang="ko-KR" altLang="en-US" dirty="0"/>
              <a:t>학습은 </a:t>
            </a:r>
            <a:r>
              <a:rPr lang="ko-KR" altLang="en-US" b="1" dirty="0"/>
              <a:t>프롬프트 엔지니어링</a:t>
            </a:r>
            <a:r>
              <a:rPr lang="ko-KR" altLang="en-US" dirty="0"/>
              <a:t>에서 </a:t>
            </a:r>
            <a:r>
              <a:rPr lang="en-US" altLang="ko-KR" dirty="0"/>
              <a:t>LLM</a:t>
            </a:r>
            <a:r>
              <a:rPr lang="ko-KR" altLang="en-US" dirty="0"/>
              <a:t>의 성능을 향상시키기 위해 사용하는 가장 중요한 기법입니다</a:t>
            </a:r>
            <a:r>
              <a:rPr lang="en-US" altLang="ko-KR" dirty="0"/>
              <a:t>. </a:t>
            </a:r>
            <a:r>
              <a:rPr lang="ko-KR" altLang="en-US" dirty="0"/>
              <a:t>이 두 가지는 모델에게 </a:t>
            </a:r>
            <a:r>
              <a:rPr lang="ko-KR" altLang="en-US" b="1" dirty="0"/>
              <a:t>별도의 추가 학습</a:t>
            </a:r>
            <a:r>
              <a:rPr lang="en-US" altLang="ko-KR" b="1" dirty="0"/>
              <a:t>(</a:t>
            </a:r>
            <a:r>
              <a:rPr lang="ko-KR" altLang="en-US" b="1" dirty="0" err="1"/>
              <a:t>파인튜닝</a:t>
            </a:r>
            <a:r>
              <a:rPr lang="en-US" altLang="ko-KR" b="1" dirty="0"/>
              <a:t>)</a:t>
            </a:r>
            <a:r>
              <a:rPr lang="ko-KR" altLang="en-US" dirty="0"/>
              <a:t> 없이 원하는 작업을 수행하도록 유도하는 방식입니다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6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696FA0-DFE0-F455-523F-B69FB04A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퓨샷</a:t>
            </a:r>
            <a:r>
              <a:rPr lang="ko-KR" altLang="en-US" b="1" dirty="0"/>
              <a:t> 학습 </a:t>
            </a:r>
            <a:r>
              <a:rPr lang="en-US" altLang="ko-KR" b="1" dirty="0"/>
              <a:t>(Few-shot Learning)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FA8AFA-0C8A-3AE6-5568-4254E76CE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퓨샷</a:t>
            </a:r>
            <a:r>
              <a:rPr lang="ko-KR" altLang="en-US" dirty="0"/>
              <a:t> 학습은 </a:t>
            </a:r>
            <a:r>
              <a:rPr lang="en-US" altLang="ko-KR" dirty="0"/>
              <a:t>LLM</a:t>
            </a:r>
            <a:r>
              <a:rPr lang="ko-KR" altLang="en-US" dirty="0"/>
              <a:t>의 </a:t>
            </a:r>
            <a:r>
              <a:rPr lang="ko-KR" altLang="en-US" b="1" dirty="0"/>
              <a:t>입력 프롬프트 안에</a:t>
            </a:r>
            <a:r>
              <a:rPr lang="ko-KR" altLang="en-US" dirty="0"/>
              <a:t> 사용자가 원하는 작업의 </a:t>
            </a:r>
            <a:r>
              <a:rPr lang="ko-KR" altLang="en-US" b="1" dirty="0"/>
              <a:t>예시를 소수</a:t>
            </a:r>
            <a:r>
              <a:rPr lang="en-US" altLang="ko-KR" b="1" dirty="0"/>
              <a:t>(Few)</a:t>
            </a:r>
            <a:r>
              <a:rPr lang="ko-KR" altLang="en-US" dirty="0"/>
              <a:t> 넣어주는 방식입니다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원리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은 대규모 학습을 통해 이미 다양한 작업을 수행할 수 있는 잠재력을 가지고 있습니다</a:t>
            </a:r>
            <a:r>
              <a:rPr lang="en-US" altLang="ko-KR" dirty="0"/>
              <a:t>. </a:t>
            </a:r>
            <a:r>
              <a:rPr lang="ko-KR" altLang="en-US" dirty="0"/>
              <a:t>프롬프트에 몇 가지 </a:t>
            </a:r>
            <a:r>
              <a:rPr lang="en-US" altLang="ko-KR" b="1" dirty="0"/>
              <a:t>'</a:t>
            </a:r>
            <a:r>
              <a:rPr lang="ko-KR" altLang="en-US" b="1" dirty="0"/>
              <a:t>입력</a:t>
            </a:r>
            <a:r>
              <a:rPr lang="en-US" altLang="ko-KR" b="1" dirty="0"/>
              <a:t>-</a:t>
            </a:r>
            <a:r>
              <a:rPr lang="ko-KR" altLang="en-US" b="1" dirty="0"/>
              <a:t>출력</a:t>
            </a:r>
            <a:r>
              <a:rPr lang="en-US" altLang="ko-KR" b="1" dirty="0"/>
              <a:t>' </a:t>
            </a:r>
            <a:r>
              <a:rPr lang="ko-KR" altLang="en-US" b="1" dirty="0"/>
              <a:t>쌍의 예시</a:t>
            </a:r>
            <a:r>
              <a:rPr lang="ko-KR" altLang="en-US" dirty="0"/>
              <a:t>를 제공하면</a:t>
            </a:r>
            <a:r>
              <a:rPr lang="en-US" altLang="ko-KR" dirty="0"/>
              <a:t>, </a:t>
            </a:r>
            <a:r>
              <a:rPr lang="ko-KR" altLang="en-US" dirty="0"/>
              <a:t>모델은 이 예시들의 </a:t>
            </a:r>
            <a:r>
              <a:rPr lang="ko-KR" altLang="en-US" b="1" dirty="0"/>
              <a:t>패턴</a:t>
            </a:r>
            <a:r>
              <a:rPr lang="en-US" altLang="ko-KR" b="1" dirty="0"/>
              <a:t>, </a:t>
            </a:r>
            <a:r>
              <a:rPr lang="ko-KR" altLang="en-US" b="1" dirty="0"/>
              <a:t>형식</a:t>
            </a:r>
            <a:r>
              <a:rPr lang="en-US" altLang="ko-KR" b="1" dirty="0"/>
              <a:t>, </a:t>
            </a:r>
            <a:r>
              <a:rPr lang="ko-KR" altLang="en-US" b="1" dirty="0"/>
              <a:t>스타일</a:t>
            </a:r>
            <a:r>
              <a:rPr lang="ko-KR" altLang="en-US" dirty="0"/>
              <a:t>을 빠르게 파악하고 이를 기반으로 새로운 입력에 대한 응답을 생성합니다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사용 목적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출력 형식 제어</a:t>
            </a:r>
            <a:r>
              <a:rPr lang="en-US" altLang="ko-KR" b="1" dirty="0"/>
              <a:t>:</a:t>
            </a:r>
            <a:r>
              <a:rPr lang="ko-KR" altLang="en-US" dirty="0"/>
              <a:t> 모델이 특정 형식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JSON, </a:t>
            </a:r>
            <a:r>
              <a:rPr lang="ko-KR" altLang="en-US" dirty="0"/>
              <a:t>표</a:t>
            </a:r>
            <a:r>
              <a:rPr lang="en-US" altLang="ko-KR" dirty="0"/>
              <a:t>, </a:t>
            </a:r>
            <a:r>
              <a:rPr lang="ko-KR" altLang="en-US" dirty="0"/>
              <a:t>특정 문체</a:t>
            </a:r>
            <a:r>
              <a:rPr lang="en-US" altLang="ko-KR" dirty="0"/>
              <a:t>)</a:t>
            </a:r>
            <a:r>
              <a:rPr lang="ko-KR" altLang="en-US" dirty="0"/>
              <a:t>을 일관되게 따르도록 유도할 때 매우 효과적입니다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복잡하거나 미묘한 작업</a:t>
            </a:r>
            <a:r>
              <a:rPr lang="en-US" altLang="ko-KR" b="1" dirty="0"/>
              <a:t>:</a:t>
            </a:r>
            <a:r>
              <a:rPr lang="ko-KR" altLang="en-US" dirty="0"/>
              <a:t> 단순한 질문이 아닌</a:t>
            </a:r>
            <a:r>
              <a:rPr lang="en-US" altLang="ko-KR" dirty="0"/>
              <a:t>, </a:t>
            </a:r>
            <a:r>
              <a:rPr lang="ko-KR" altLang="en-US" dirty="0"/>
              <a:t>분류</a:t>
            </a:r>
            <a:r>
              <a:rPr lang="en-US" altLang="ko-KR" dirty="0"/>
              <a:t>, </a:t>
            </a:r>
            <a:r>
              <a:rPr lang="ko-KR" altLang="en-US" dirty="0"/>
              <a:t>감성 분석</a:t>
            </a:r>
            <a:r>
              <a:rPr lang="en-US" altLang="ko-KR" dirty="0"/>
              <a:t>, </a:t>
            </a:r>
            <a:r>
              <a:rPr lang="ko-KR" altLang="en-US" dirty="0"/>
              <a:t>복잡한 데이터 변환 등 미묘한 판단이 필요한 작업의 정확도를 높일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531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F52B6-F909-61D7-2B65-907205A3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퓨샷</a:t>
            </a:r>
            <a:r>
              <a:rPr lang="ko-KR" altLang="en-US" b="1" dirty="0"/>
              <a:t> 학습 </a:t>
            </a:r>
            <a:r>
              <a:rPr lang="en-US" altLang="ko-KR" b="1" dirty="0"/>
              <a:t>(Few-shot Learning) </a:t>
            </a:r>
            <a:r>
              <a:rPr lang="ko-KR" altLang="en-US" b="1" dirty="0"/>
              <a:t>예시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BD58FA-99A0-FE23-FC91-17108F41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예시 </a:t>
            </a:r>
            <a:r>
              <a:rPr lang="en-US" altLang="ko-KR" dirty="0"/>
              <a:t>1) </a:t>
            </a:r>
            <a:r>
              <a:rPr lang="ko-KR" altLang="en-US" dirty="0"/>
              <a:t>질문</a:t>
            </a:r>
            <a:r>
              <a:rPr lang="en-US" altLang="ko-KR" dirty="0"/>
              <a:t>: '</a:t>
            </a:r>
            <a:r>
              <a:rPr lang="ko-KR" altLang="en-US" dirty="0"/>
              <a:t>파란 하늘</a:t>
            </a:r>
            <a:r>
              <a:rPr lang="en-US" altLang="ko-KR" dirty="0"/>
              <a:t>'</a:t>
            </a:r>
            <a:r>
              <a:rPr lang="ko-KR" altLang="en-US" dirty="0"/>
              <a:t>에 대한 감성은</a:t>
            </a:r>
            <a:r>
              <a:rPr lang="en-US" altLang="ko-KR" dirty="0"/>
              <a:t>? </a:t>
            </a:r>
            <a:r>
              <a:rPr lang="ko-KR" altLang="en-US" dirty="0"/>
              <a:t>답변</a:t>
            </a:r>
            <a:r>
              <a:rPr lang="en-US" altLang="ko-KR" dirty="0"/>
              <a:t>: </a:t>
            </a:r>
            <a:r>
              <a:rPr lang="ko-KR" altLang="en-US" dirty="0"/>
              <a:t>긍정 </a:t>
            </a:r>
            <a:r>
              <a:rPr lang="en-US" altLang="ko-KR" dirty="0"/>
              <a:t>---</a:t>
            </a:r>
          </a:p>
          <a:p>
            <a:r>
              <a:rPr lang="en-US" altLang="ko-KR" dirty="0"/>
              <a:t> (</a:t>
            </a:r>
            <a:r>
              <a:rPr lang="ko-KR" altLang="en-US" dirty="0"/>
              <a:t>예시 </a:t>
            </a:r>
            <a:r>
              <a:rPr lang="en-US" altLang="ko-KR" dirty="0"/>
              <a:t>2) </a:t>
            </a:r>
            <a:r>
              <a:rPr lang="ko-KR" altLang="en-US" dirty="0"/>
              <a:t>질문</a:t>
            </a:r>
            <a:r>
              <a:rPr lang="en-US" altLang="ko-KR" dirty="0"/>
              <a:t>: '</a:t>
            </a:r>
            <a:r>
              <a:rPr lang="ko-KR" altLang="en-US" dirty="0"/>
              <a:t>서버가 다운되었다</a:t>
            </a:r>
            <a:r>
              <a:rPr lang="en-US" altLang="ko-KR" dirty="0"/>
              <a:t>'</a:t>
            </a:r>
            <a:r>
              <a:rPr lang="ko-KR" altLang="en-US" dirty="0"/>
              <a:t>에 대한 감성은</a:t>
            </a:r>
            <a:r>
              <a:rPr lang="en-US" altLang="ko-KR" dirty="0"/>
              <a:t>? </a:t>
            </a:r>
            <a:r>
              <a:rPr lang="ko-KR" altLang="en-US" dirty="0"/>
              <a:t>답변</a:t>
            </a:r>
            <a:r>
              <a:rPr lang="en-US" altLang="ko-KR" dirty="0"/>
              <a:t>: </a:t>
            </a:r>
            <a:r>
              <a:rPr lang="ko-KR" altLang="en-US" dirty="0"/>
              <a:t>부정 </a:t>
            </a:r>
            <a:r>
              <a:rPr lang="en-US" altLang="ko-KR" dirty="0"/>
              <a:t>--- 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새로운 질문</a:t>
            </a:r>
            <a:r>
              <a:rPr lang="en-US" altLang="ko-KR" dirty="0"/>
              <a:t>) </a:t>
            </a:r>
            <a:r>
              <a:rPr lang="ko-KR" altLang="en-US" dirty="0"/>
              <a:t>질문</a:t>
            </a:r>
            <a:r>
              <a:rPr lang="en-US" altLang="ko-KR" dirty="0"/>
              <a:t>: '</a:t>
            </a:r>
            <a:r>
              <a:rPr lang="ko-KR" altLang="en-US" dirty="0"/>
              <a:t>커피 맛이 조금 밍밍하다</a:t>
            </a:r>
            <a:r>
              <a:rPr lang="en-US" altLang="ko-KR" dirty="0"/>
              <a:t>'</a:t>
            </a:r>
            <a:r>
              <a:rPr lang="ko-KR" altLang="en-US" dirty="0"/>
              <a:t>에 대한 감성은</a:t>
            </a:r>
            <a:r>
              <a:rPr lang="en-US" altLang="ko-KR" dirty="0"/>
              <a:t>? </a:t>
            </a:r>
            <a:r>
              <a:rPr lang="ko-KR" altLang="en-US" dirty="0"/>
              <a:t>답변</a:t>
            </a:r>
            <a:r>
              <a:rPr lang="en-US" altLang="ko-KR" dirty="0"/>
              <a:t>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34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DE7A46-6F48-EA1F-3433-C1C0D961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제로샷</a:t>
            </a:r>
            <a:r>
              <a:rPr lang="ko-KR" altLang="en-US" b="1" dirty="0"/>
              <a:t> 학습 </a:t>
            </a:r>
            <a:r>
              <a:rPr lang="en-US" altLang="ko-KR" b="1" dirty="0"/>
              <a:t>(Zero-shot Learning)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301BDB-8F74-8AC1-5805-AC64C6AA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제로샷</a:t>
            </a:r>
            <a:r>
              <a:rPr lang="ko-KR" altLang="en-US" dirty="0"/>
              <a:t> 학습은 프롬프트에 </a:t>
            </a:r>
            <a:r>
              <a:rPr lang="ko-KR" altLang="en-US" b="1" dirty="0"/>
              <a:t>어떠한 예시도 제공하지 않고</a:t>
            </a:r>
            <a:r>
              <a:rPr lang="en-US" altLang="ko-KR" dirty="0"/>
              <a:t>, </a:t>
            </a:r>
            <a:r>
              <a:rPr lang="ko-KR" altLang="en-US" b="1" dirty="0"/>
              <a:t>명확한 지시만으로</a:t>
            </a:r>
            <a:r>
              <a:rPr lang="ko-KR" altLang="en-US" dirty="0"/>
              <a:t> 모델이 작업을 수행하도록 하는 가장 기본적인 </a:t>
            </a:r>
            <a:r>
              <a:rPr lang="ko-KR" altLang="en-US" dirty="0" err="1"/>
              <a:t>프롬프팅</a:t>
            </a:r>
            <a:r>
              <a:rPr lang="ko-KR" altLang="en-US" dirty="0"/>
              <a:t> 방식입니다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원리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이 이미 학습한 방대한 지식과 언어 이해 능력을 활용하여</a:t>
            </a:r>
            <a:r>
              <a:rPr lang="en-US" altLang="ko-KR" dirty="0"/>
              <a:t>, </a:t>
            </a:r>
            <a:r>
              <a:rPr lang="ko-KR" altLang="en-US" b="1" dirty="0"/>
              <a:t>일반적인 지시 사항</a:t>
            </a:r>
            <a:r>
              <a:rPr lang="ko-KR" altLang="en-US" dirty="0"/>
              <a:t>을 통해 새로운 작업을 수행하도록 합니다</a:t>
            </a:r>
            <a:r>
              <a:rPr lang="en-US" altLang="ko-KR" dirty="0"/>
              <a:t>. </a:t>
            </a:r>
            <a:r>
              <a:rPr lang="ko-KR" altLang="en-US" dirty="0"/>
              <a:t>모델은 입력된 지시를 기반으로 자신이 학습한 가장 유사한 패턴을 찾아 작업을 수행합니다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사용 목적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일반적이거나 단순한 작업</a:t>
            </a:r>
            <a:r>
              <a:rPr lang="en-US" altLang="ko-KR" b="1" dirty="0"/>
              <a:t>:</a:t>
            </a:r>
            <a:r>
              <a:rPr lang="ko-KR" altLang="en-US" dirty="0"/>
              <a:t> 요약</a:t>
            </a:r>
            <a:r>
              <a:rPr lang="en-US" altLang="ko-KR" dirty="0"/>
              <a:t>, </a:t>
            </a:r>
            <a:r>
              <a:rPr lang="ko-KR" altLang="en-US" dirty="0"/>
              <a:t>번역</a:t>
            </a:r>
            <a:r>
              <a:rPr lang="en-US" altLang="ko-KR" dirty="0"/>
              <a:t>, </a:t>
            </a:r>
            <a:r>
              <a:rPr lang="ko-KR" altLang="en-US" dirty="0"/>
              <a:t>일반적인 질의응답 등 모델이 별도의 예시 없이도 충분히 수행할 수 있는 작업에 사용됩니다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프롬프트 길이 절약</a:t>
            </a:r>
            <a:r>
              <a:rPr lang="en-US" altLang="ko-KR" b="1" dirty="0"/>
              <a:t>:</a:t>
            </a:r>
            <a:r>
              <a:rPr lang="ko-KR" altLang="en-US" dirty="0"/>
              <a:t> 예시를 넣지 않아 프롬프트 토큰 길이를 짧게 유지하여 비용 및 시간을 절약합니다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예시 구조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지시</a:t>
            </a:r>
            <a:r>
              <a:rPr lang="en-US" altLang="ko-KR" dirty="0"/>
              <a:t>] </a:t>
            </a:r>
            <a:r>
              <a:rPr lang="ko-KR" altLang="en-US" dirty="0"/>
              <a:t>아래 텍스트를 </a:t>
            </a:r>
            <a:r>
              <a:rPr lang="en-US" altLang="ko-KR" dirty="0"/>
              <a:t>5</a:t>
            </a:r>
            <a:r>
              <a:rPr lang="ko-KR" altLang="en-US" dirty="0"/>
              <a:t>줄로 요약해 주세요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텍스트</a:t>
            </a:r>
            <a:r>
              <a:rPr lang="en-US" altLang="ko-KR" dirty="0"/>
              <a:t>] [</a:t>
            </a:r>
            <a:r>
              <a:rPr lang="ko-KR" altLang="en-US" dirty="0"/>
              <a:t>여기에 요약할 긴 텍스트 삽입</a:t>
            </a:r>
            <a:r>
              <a:rPr lang="en-US" altLang="ko-KR" dirty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62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7F530-3D58-24FC-7D4C-F99CBE7F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7C589C-5E37-C323-C217-8FFD770A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사고의 사슬 </a:t>
            </a:r>
            <a:r>
              <a:rPr lang="en-US" altLang="ko-KR" dirty="0"/>
              <a:t>(</a:t>
            </a:r>
            <a:r>
              <a:rPr lang="en-US" altLang="ko-KR" dirty="0" err="1"/>
              <a:t>CoT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C1884D-A1F6-1292-986A-38EA3625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사고의 사슬</a:t>
            </a:r>
            <a:r>
              <a:rPr lang="en-US" altLang="ko-KR" b="1" dirty="0"/>
              <a:t>(Chain-of-Thought, </a:t>
            </a:r>
            <a:r>
              <a:rPr lang="en-US" altLang="ko-KR" b="1" dirty="0" err="1"/>
              <a:t>CoT</a:t>
            </a:r>
            <a:r>
              <a:rPr lang="en-US" altLang="ko-KR" b="1" dirty="0"/>
              <a:t>)</a:t>
            </a:r>
            <a:r>
              <a:rPr lang="ko-KR" altLang="en-US" dirty="0"/>
              <a:t> </a:t>
            </a:r>
            <a:r>
              <a:rPr lang="ko-KR" altLang="en-US" dirty="0" err="1"/>
              <a:t>프롬프팅은</a:t>
            </a:r>
            <a:r>
              <a:rPr lang="ko-KR" altLang="en-US" dirty="0"/>
              <a:t> 대규모 언어 모델</a:t>
            </a:r>
            <a:r>
              <a:rPr lang="en-US" altLang="ko-KR" dirty="0"/>
              <a:t>(LLM)</a:t>
            </a:r>
            <a:r>
              <a:rPr lang="ko-KR" altLang="en-US" dirty="0"/>
              <a:t>에게 </a:t>
            </a:r>
            <a:r>
              <a:rPr lang="ko-KR" altLang="en-US" b="1" dirty="0"/>
              <a:t>최종 답변을 내놓기 전에 문제 해결 과정을 단계적으로 생각하고 설명하도록 유도</a:t>
            </a:r>
            <a:r>
              <a:rPr lang="ko-KR" altLang="en-US" dirty="0"/>
              <a:t>하는 기술입니다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기법은 </a:t>
            </a:r>
            <a:r>
              <a:rPr lang="en-US" altLang="ko-KR" dirty="0"/>
              <a:t>LLM</a:t>
            </a:r>
            <a:r>
              <a:rPr lang="ko-KR" altLang="en-US" dirty="0"/>
              <a:t>의 </a:t>
            </a:r>
            <a:r>
              <a:rPr lang="ko-KR" altLang="en-US" b="1" dirty="0"/>
              <a:t>추론 능력</a:t>
            </a:r>
            <a:r>
              <a:rPr lang="ko-KR" altLang="en-US" dirty="0"/>
              <a:t>을 획기적으로 향상시키며</a:t>
            </a:r>
            <a:r>
              <a:rPr lang="en-US" altLang="ko-KR" dirty="0"/>
              <a:t>, </a:t>
            </a:r>
            <a:r>
              <a:rPr lang="ko-KR" altLang="en-US" dirty="0"/>
              <a:t>특히 복잡한 산술</a:t>
            </a:r>
            <a:r>
              <a:rPr lang="en-US" altLang="ko-KR" dirty="0"/>
              <a:t>, </a:t>
            </a:r>
            <a:r>
              <a:rPr lang="ko-KR" altLang="en-US" dirty="0"/>
              <a:t>논리</a:t>
            </a:r>
            <a:r>
              <a:rPr lang="en-US" altLang="ko-KR" dirty="0"/>
              <a:t>, </a:t>
            </a:r>
            <a:r>
              <a:rPr lang="ko-KR" altLang="en-US" dirty="0"/>
              <a:t>상식적 추론이 필요한 작업에서 매우 효과적입니다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33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531CCF-702C-D8CB-097F-1C836B37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 </a:t>
            </a:r>
            <a:r>
              <a:rPr lang="ko-KR" altLang="en-US" dirty="0"/>
              <a:t>기본 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E84C37-FF15-CF87-49DC-02932C63E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은 대규모 언어 모델</a:t>
            </a:r>
            <a:r>
              <a:rPr lang="en-US" altLang="ko-KR" dirty="0"/>
              <a:t>(Large Language Model)</a:t>
            </a:r>
            <a:r>
              <a:rPr lang="ko-KR" altLang="en-US" dirty="0"/>
              <a:t>의 약자입니다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ko-KR" altLang="en-US" b="1" dirty="0"/>
              <a:t>방대한 양의 텍스트 데이터</a:t>
            </a:r>
            <a:r>
              <a:rPr lang="ko-KR" altLang="en-US" dirty="0"/>
              <a:t>를 학습하여 인간의 </a:t>
            </a:r>
            <a:r>
              <a:rPr lang="ko-KR" altLang="en-US" b="1" dirty="0"/>
              <a:t>언어를 이해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b="1" dirty="0"/>
              <a:t>생성</a:t>
            </a:r>
            <a:r>
              <a:rPr lang="ko-KR" altLang="en-US" dirty="0"/>
              <a:t>하며</a:t>
            </a:r>
            <a:r>
              <a:rPr lang="en-US" altLang="ko-KR" dirty="0"/>
              <a:t>, </a:t>
            </a:r>
            <a:r>
              <a:rPr lang="ko-KR" altLang="en-US" b="1" dirty="0"/>
              <a:t>추론</a:t>
            </a:r>
            <a:r>
              <a:rPr lang="ko-KR" altLang="en-US" dirty="0"/>
              <a:t>할 수 있도록 훈련된 </a:t>
            </a:r>
            <a:r>
              <a:rPr lang="ko-KR" altLang="en-US" b="1" dirty="0"/>
              <a:t>인공지능 모델</a:t>
            </a:r>
            <a:r>
              <a:rPr lang="ko-KR" altLang="en-US" dirty="0"/>
              <a:t>을 의미합니다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CCBC6E1-CD72-7FCA-C6E9-FD5DC3712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62311"/>
              </p:ext>
            </p:extLst>
          </p:nvPr>
        </p:nvGraphicFramePr>
        <p:xfrm>
          <a:off x="1104471" y="2722652"/>
          <a:ext cx="10109772" cy="33674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2913">
                  <a:extLst>
                    <a:ext uri="{9D8B030D-6E8A-4147-A177-3AD203B41FA5}">
                      <a16:colId xmlns:a16="http://schemas.microsoft.com/office/drawing/2014/main" val="3133487467"/>
                    </a:ext>
                  </a:extLst>
                </a:gridCol>
                <a:gridCol w="1978359">
                  <a:extLst>
                    <a:ext uri="{9D8B030D-6E8A-4147-A177-3AD203B41FA5}">
                      <a16:colId xmlns:a16="http://schemas.microsoft.com/office/drawing/2014/main" val="1324660687"/>
                    </a:ext>
                  </a:extLst>
                </a:gridCol>
                <a:gridCol w="6148500">
                  <a:extLst>
                    <a:ext uri="{9D8B030D-6E8A-4147-A177-3AD203B41FA5}">
                      <a16:colId xmlns:a16="http://schemas.microsoft.com/office/drawing/2014/main" val="80770010"/>
                    </a:ext>
                  </a:extLst>
                </a:gridCol>
              </a:tblGrid>
              <a:tr h="346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요소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의미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설명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49030"/>
                  </a:ext>
                </a:extLst>
              </a:tr>
              <a:tr h="13165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Large (</a:t>
                      </a:r>
                      <a:r>
                        <a:rPr lang="ko-KR" altLang="en-US" b="1"/>
                        <a:t>대규모</a:t>
                      </a:r>
                      <a:r>
                        <a:rPr lang="en-US" altLang="ko-KR" b="1"/>
                        <a:t>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모델의 크기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데이터의 양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계산 자원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모델을 학습시키는 데 </a:t>
                      </a:r>
                      <a:r>
                        <a:rPr lang="ko-KR" altLang="en-US" b="1" dirty="0" err="1"/>
                        <a:t>수십억에서</a:t>
                      </a:r>
                      <a:r>
                        <a:rPr lang="ko-KR" altLang="en-US" b="1" dirty="0"/>
                        <a:t> 수조 개</a:t>
                      </a:r>
                      <a:r>
                        <a:rPr lang="ko-KR" altLang="en-US" dirty="0"/>
                        <a:t>의 매개변수가 사용되며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학습 데이터셋은 수 </a:t>
                      </a:r>
                      <a:r>
                        <a:rPr lang="ko-KR" altLang="en-US" dirty="0" err="1"/>
                        <a:t>테라바이트에</a:t>
                      </a:r>
                      <a:r>
                        <a:rPr lang="ko-KR" altLang="en-US" dirty="0"/>
                        <a:t> 달합니다</a:t>
                      </a:r>
                      <a:r>
                        <a:rPr lang="en-US" altLang="ko-KR" dirty="0"/>
                        <a:t>. </a:t>
                      </a:r>
                      <a:r>
                        <a:rPr lang="ko-KR" altLang="en-US" dirty="0"/>
                        <a:t>크기가 클수록 복잡한 문맥과 패턴을 파악하는 능력이 향상됩니다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734152"/>
                  </a:ext>
                </a:extLst>
              </a:tr>
              <a:tr h="684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Language (</a:t>
                      </a:r>
                      <a:r>
                        <a:rPr lang="ko-KR" altLang="en-US" b="1"/>
                        <a:t>언어</a:t>
                      </a:r>
                      <a:r>
                        <a:rPr lang="en-US" altLang="ko-KR" b="1"/>
                        <a:t>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자연어 텍스트 처리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인간이 사용하는 자연어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한국어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영어 등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의 </a:t>
                      </a:r>
                      <a:r>
                        <a:rPr lang="ko-KR" altLang="en-US" b="1"/>
                        <a:t>문맥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문법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의미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관계</a:t>
                      </a:r>
                      <a:r>
                        <a:rPr lang="ko-KR" altLang="en-US"/>
                        <a:t>를 학습합니다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65048"/>
                  </a:ext>
                </a:extLst>
              </a:tr>
              <a:tr h="10005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 (</a:t>
                      </a:r>
                      <a:r>
                        <a:rPr lang="ko-KR" altLang="en-US" b="1"/>
                        <a:t>모델</a:t>
                      </a:r>
                      <a:r>
                        <a:rPr lang="en-US" altLang="ko-KR" b="1"/>
                        <a:t>)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트랜스포머 기반 신경망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통계적 패턴을 학습하여 주어진 입력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프롬프트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에 대해 다음에 올 </a:t>
                      </a:r>
                      <a:r>
                        <a:rPr lang="ko-KR" altLang="en-US" b="1" dirty="0"/>
                        <a:t>가장 확률적으로 적절한 단어</a:t>
                      </a:r>
                      <a:r>
                        <a:rPr lang="ko-KR" altLang="en-US" dirty="0"/>
                        <a:t>를 순차적으로 예측하도록 훈련된 신경망입니다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3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62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8FB97F-D507-A8B3-2C78-90BBB808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CoT</a:t>
            </a:r>
            <a:r>
              <a:rPr lang="ko-KR" altLang="en-US" b="1" dirty="0"/>
              <a:t>의 원리와 필요성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89F8F5-00D1-4624-A639-986771E9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원리</a:t>
            </a:r>
            <a:r>
              <a:rPr lang="en-US" altLang="ko-KR" b="1" dirty="0"/>
              <a:t>:</a:t>
            </a:r>
            <a:r>
              <a:rPr lang="ko-KR" altLang="en-US" dirty="0"/>
              <a:t> 모델에게 질문과 함께 </a:t>
            </a:r>
            <a:r>
              <a:rPr lang="ko-KR" altLang="en-US" b="1" dirty="0"/>
              <a:t>풀이 과정</a:t>
            </a:r>
            <a:r>
              <a:rPr lang="ko-KR" altLang="en-US" dirty="0"/>
              <a:t>을 예시로 제공하거나</a:t>
            </a:r>
            <a:r>
              <a:rPr lang="en-US" altLang="ko-KR" dirty="0"/>
              <a:t>, </a:t>
            </a:r>
            <a:r>
              <a:rPr lang="ko-KR" altLang="en-US" dirty="0"/>
              <a:t>단순히 </a:t>
            </a:r>
            <a:r>
              <a:rPr lang="en-US" altLang="ko-KR" dirty="0"/>
              <a:t>"</a:t>
            </a:r>
            <a:r>
              <a:rPr lang="ko-KR" altLang="en-US" b="1" dirty="0"/>
              <a:t>단계별로 생각해보자</a:t>
            </a:r>
            <a:r>
              <a:rPr lang="en-US" altLang="ko-KR" b="1" dirty="0"/>
              <a:t>(Let's think step by step)</a:t>
            </a:r>
            <a:r>
              <a:rPr lang="en-US" altLang="ko-KR" dirty="0"/>
              <a:t>"</a:t>
            </a:r>
            <a:r>
              <a:rPr lang="ko-KR" altLang="en-US" dirty="0"/>
              <a:t>와 같은 지시를 추가하여 모델이 내부적으로 계산 및 논리 과정을 출력하게 만듭니다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필요성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은 기본적으로 다음에 올 단어를 예측하는 방식으로 작동하지만</a:t>
            </a:r>
            <a:r>
              <a:rPr lang="en-US" altLang="ko-KR" dirty="0"/>
              <a:t>, </a:t>
            </a:r>
            <a:r>
              <a:rPr lang="ko-KR" altLang="en-US" dirty="0"/>
              <a:t>복잡한 추론 문제에서는 중간 단계 없이 바로 정답을 예측하면 오류가 발생하기 쉽습니다</a:t>
            </a:r>
            <a:r>
              <a:rPr lang="en-US" altLang="ko-KR" dirty="0"/>
              <a:t>. </a:t>
            </a:r>
            <a:r>
              <a:rPr lang="en-US" altLang="ko-KR" dirty="0" err="1"/>
              <a:t>CoT</a:t>
            </a:r>
            <a:r>
              <a:rPr lang="ko-KR" altLang="en-US" dirty="0"/>
              <a:t>는 모델에게 </a:t>
            </a:r>
            <a:r>
              <a:rPr lang="ko-KR" altLang="en-US" b="1" dirty="0"/>
              <a:t>자세한 중간 계산과 논리적 근거</a:t>
            </a:r>
            <a:r>
              <a:rPr lang="ko-KR" altLang="en-US" dirty="0"/>
              <a:t>를 생성하도록 강제하여</a:t>
            </a:r>
            <a:r>
              <a:rPr lang="en-US" altLang="ko-KR" dirty="0"/>
              <a:t>, </a:t>
            </a:r>
            <a:r>
              <a:rPr lang="ko-KR" altLang="en-US" dirty="0"/>
              <a:t>오류를 줄이고 정확도를 높입니다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00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B42AE0-47F5-0A85-1A02-AA7E165C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CoT</a:t>
            </a:r>
            <a:r>
              <a:rPr lang="ko-KR" altLang="en-US" dirty="0"/>
              <a:t>의 두 가지 주요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190F6D-39A7-7900-D2C8-D708DFA3E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err="1"/>
              <a:t>CoT</a:t>
            </a:r>
            <a:r>
              <a:rPr lang="ko-KR" altLang="en-US" b="1" dirty="0"/>
              <a:t>의 두 가지 주요 유형</a:t>
            </a:r>
          </a:p>
          <a:p>
            <a:r>
              <a:rPr lang="en-US" altLang="ko-KR" dirty="0" err="1"/>
              <a:t>CoT</a:t>
            </a:r>
            <a:r>
              <a:rPr lang="en-US" altLang="ko-KR" dirty="0"/>
              <a:t> </a:t>
            </a:r>
            <a:r>
              <a:rPr lang="ko-KR" altLang="en-US" dirty="0" err="1"/>
              <a:t>프롬프팅은</a:t>
            </a:r>
            <a:r>
              <a:rPr lang="ko-KR" altLang="en-US" dirty="0"/>
              <a:t> 예시를 제공하는지에 따라 두 가지 방식으로 구분됩니다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A. </a:t>
            </a:r>
            <a:r>
              <a:rPr lang="ko-KR" altLang="en-US" b="1" dirty="0" err="1"/>
              <a:t>퓨샷</a:t>
            </a:r>
            <a:r>
              <a:rPr lang="ko-KR" altLang="en-US" b="1" dirty="0"/>
              <a:t> </a:t>
            </a:r>
            <a:r>
              <a:rPr lang="en-US" altLang="ko-KR" b="1" dirty="0" err="1"/>
              <a:t>CoT</a:t>
            </a:r>
            <a:r>
              <a:rPr lang="en-US" altLang="ko-KR" b="1" dirty="0"/>
              <a:t> (Few-Shot </a:t>
            </a:r>
            <a:r>
              <a:rPr lang="en-US" altLang="ko-KR" b="1" dirty="0" err="1"/>
              <a:t>CoT</a:t>
            </a:r>
            <a:r>
              <a:rPr lang="en-US" altLang="ko-KR" b="1" dirty="0"/>
              <a:t>)</a:t>
            </a:r>
          </a:p>
          <a:p>
            <a:pPr lvl="1"/>
            <a:r>
              <a:rPr lang="ko-KR" altLang="en-US" b="1" dirty="0"/>
              <a:t>정의</a:t>
            </a:r>
            <a:r>
              <a:rPr lang="en-US" altLang="ko-KR" b="1" dirty="0"/>
              <a:t>:</a:t>
            </a:r>
            <a:r>
              <a:rPr lang="ko-KR" altLang="en-US" dirty="0"/>
              <a:t> 프롬프트에 </a:t>
            </a:r>
            <a:r>
              <a:rPr lang="ko-KR" altLang="en-US" b="1" dirty="0"/>
              <a:t>질문</a:t>
            </a:r>
            <a:r>
              <a:rPr lang="en-US" altLang="ko-KR" b="1" dirty="0"/>
              <a:t>, </a:t>
            </a:r>
            <a:r>
              <a:rPr lang="ko-KR" altLang="en-US" b="1" dirty="0"/>
              <a:t>풀이 과정</a:t>
            </a:r>
            <a:r>
              <a:rPr lang="en-US" altLang="ko-KR" b="1" dirty="0"/>
              <a:t>, </a:t>
            </a:r>
            <a:r>
              <a:rPr lang="ko-KR" altLang="en-US" b="1" dirty="0"/>
              <a:t>최종 답변</a:t>
            </a:r>
            <a:r>
              <a:rPr lang="ko-KR" altLang="en-US" dirty="0"/>
              <a:t>이 포함된 </a:t>
            </a:r>
            <a:r>
              <a:rPr lang="ko-KR" altLang="en-US" b="1" dirty="0"/>
              <a:t>완벽한 예시</a:t>
            </a:r>
            <a:r>
              <a:rPr lang="ko-KR" altLang="en-US" dirty="0"/>
              <a:t>를 여러 개 제공합니다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효과</a:t>
            </a:r>
            <a:r>
              <a:rPr lang="en-US" altLang="ko-KR" b="1" dirty="0"/>
              <a:t>:</a:t>
            </a:r>
            <a:r>
              <a:rPr lang="ko-KR" altLang="en-US" dirty="0"/>
              <a:t> 모델은 이 예시들을 통해 복잡한 문제의 </a:t>
            </a:r>
            <a:r>
              <a:rPr lang="ko-KR" altLang="en-US" b="1" dirty="0"/>
              <a:t>논리 전개 스타일과 형식</a:t>
            </a:r>
            <a:r>
              <a:rPr lang="ko-KR" altLang="en-US" dirty="0"/>
              <a:t>을 학습하고</a:t>
            </a:r>
            <a:r>
              <a:rPr lang="en-US" altLang="ko-KR" dirty="0"/>
              <a:t>, </a:t>
            </a:r>
            <a:r>
              <a:rPr lang="ko-KR" altLang="en-US" dirty="0"/>
              <a:t>이를 새로운 질문에 적용합니다</a:t>
            </a:r>
            <a:r>
              <a:rPr lang="en-US" altLang="ko-KR" dirty="0"/>
              <a:t>.</a:t>
            </a:r>
          </a:p>
          <a:p>
            <a:r>
              <a:rPr lang="ko-KR" altLang="en-US" b="1" dirty="0" err="1"/>
              <a:t>제로샷</a:t>
            </a:r>
            <a:r>
              <a:rPr lang="ko-KR" altLang="en-US" b="1" dirty="0"/>
              <a:t> </a:t>
            </a:r>
            <a:r>
              <a:rPr lang="en-US" altLang="ko-KR" b="1" dirty="0" err="1"/>
              <a:t>CoT</a:t>
            </a:r>
            <a:r>
              <a:rPr lang="en-US" altLang="ko-KR" b="1" dirty="0"/>
              <a:t> (Zero-Shot </a:t>
            </a:r>
            <a:r>
              <a:rPr lang="en-US" altLang="ko-KR" b="1" dirty="0" err="1"/>
              <a:t>CoT</a:t>
            </a:r>
            <a:r>
              <a:rPr lang="en-US" altLang="ko-KR" b="1" dirty="0"/>
              <a:t>)</a:t>
            </a:r>
          </a:p>
          <a:p>
            <a:pPr lvl="1"/>
            <a:r>
              <a:rPr lang="ko-KR" altLang="en-US" b="1" dirty="0"/>
              <a:t>정의</a:t>
            </a:r>
            <a:r>
              <a:rPr lang="en-US" altLang="ko-KR" b="1" dirty="0"/>
              <a:t>:</a:t>
            </a:r>
            <a:r>
              <a:rPr lang="ko-KR" altLang="en-US" dirty="0"/>
              <a:t> 모델에게 </a:t>
            </a:r>
            <a:r>
              <a:rPr lang="ko-KR" altLang="en-US" b="1" dirty="0"/>
              <a:t>예시를 제공하지 않고</a:t>
            </a:r>
            <a:r>
              <a:rPr lang="en-US" altLang="ko-KR" dirty="0"/>
              <a:t>, </a:t>
            </a:r>
            <a:r>
              <a:rPr lang="ko-KR" altLang="en-US" dirty="0"/>
              <a:t>단순히 지시문의 끝에 **</a:t>
            </a:r>
            <a:r>
              <a:rPr lang="en-US" altLang="ko-KR" dirty="0"/>
              <a:t>"</a:t>
            </a:r>
            <a:r>
              <a:rPr lang="ko-KR" altLang="en-US" dirty="0"/>
              <a:t>단계별로 생각해보자</a:t>
            </a:r>
            <a:r>
              <a:rPr lang="en-US" altLang="ko-KR" dirty="0"/>
              <a:t>"**</a:t>
            </a:r>
            <a:r>
              <a:rPr lang="ko-KR" altLang="en-US" dirty="0"/>
              <a:t>와 같은 한 문장을 추가하는 것만으로 충분합니다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효과</a:t>
            </a:r>
            <a:r>
              <a:rPr lang="en-US" altLang="ko-KR" b="1" dirty="0"/>
              <a:t>:</a:t>
            </a:r>
            <a:r>
              <a:rPr lang="ko-KR" altLang="en-US" dirty="0"/>
              <a:t> 예시가 없어도 </a:t>
            </a:r>
            <a:r>
              <a:rPr lang="en-US" altLang="ko-KR" dirty="0"/>
              <a:t>LLM</a:t>
            </a:r>
            <a:r>
              <a:rPr lang="ko-KR" altLang="en-US" dirty="0"/>
              <a:t>은 이 지시를 받고 자신의 </a:t>
            </a:r>
            <a:r>
              <a:rPr lang="ko-KR" altLang="en-US" b="1" dirty="0"/>
              <a:t>내부적인 추론 과정</a:t>
            </a:r>
            <a:r>
              <a:rPr lang="ko-KR" altLang="en-US" dirty="0"/>
              <a:t>을 출력으로 표현하기 시작하며</a:t>
            </a:r>
            <a:r>
              <a:rPr lang="en-US" altLang="ko-KR" dirty="0"/>
              <a:t>, </a:t>
            </a:r>
            <a:r>
              <a:rPr lang="ko-KR" altLang="en-US" dirty="0"/>
              <a:t>놀랍게도 복잡한 문제의 정확도가 향상됩니다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864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48767-07BF-8C4D-BC38-E989E780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CoT</a:t>
            </a:r>
            <a:r>
              <a:rPr lang="ko-KR" altLang="en-US" b="1" dirty="0"/>
              <a:t>의 응용 및 효과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E80F1B-D51F-F5A0-7220-038B78A3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CoT</a:t>
            </a:r>
            <a:r>
              <a:rPr lang="ko-KR" altLang="en-US" dirty="0"/>
              <a:t>는 특히 다음 영역에서 강력한 성능 향상을 가져옵니다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수리 및 계산</a:t>
            </a:r>
            <a:r>
              <a:rPr lang="en-US" altLang="ko-KR" b="1" dirty="0"/>
              <a:t>:</a:t>
            </a:r>
            <a:r>
              <a:rPr lang="ko-KR" altLang="en-US" dirty="0"/>
              <a:t> 복잡한 수리 문제에서 중간 계산 과정을 보여주어 오류를 검증할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논리적 추론</a:t>
            </a:r>
            <a:r>
              <a:rPr lang="en-US" altLang="ko-KR" b="1" dirty="0"/>
              <a:t>:</a:t>
            </a:r>
            <a:r>
              <a:rPr lang="ko-KR" altLang="en-US" dirty="0"/>
              <a:t> 다단계의 논리적 단계를 요구하는 퍼즐이나 상식 기반의 추론 문제 해결에 필수적입니다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복합 지시 수행</a:t>
            </a:r>
            <a:r>
              <a:rPr lang="en-US" altLang="ko-KR" b="1" dirty="0"/>
              <a:t>:</a:t>
            </a:r>
            <a:r>
              <a:rPr lang="ko-KR" altLang="en-US" dirty="0"/>
              <a:t> 여러 개의 제약 조건이 동시에 주어졌을 때</a:t>
            </a:r>
            <a:r>
              <a:rPr lang="en-US" altLang="ko-KR" dirty="0"/>
              <a:t>, </a:t>
            </a:r>
            <a:r>
              <a:rPr lang="ko-KR" altLang="en-US" dirty="0"/>
              <a:t>각 조건을 어떻게 충족시킬지 순차적으로 계획하는 데 도움을 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28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986913-7201-F2C1-517C-92DB53A5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활용 기법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F4C568-B98D-FB4F-D424-C1D7C54B2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RAG (</a:t>
            </a:r>
            <a:r>
              <a:rPr lang="ko-KR" altLang="en-US" dirty="0"/>
              <a:t>검색 증강 생성</a:t>
            </a:r>
            <a:r>
              <a:rPr lang="en-US" altLang="ko-KR" dirty="0"/>
              <a:t>): LLM</a:t>
            </a:r>
            <a:r>
              <a:rPr lang="ko-KR" altLang="en-US" dirty="0"/>
              <a:t>이 외부 데이터베이스에서 정확하고 최신 정보를 검색하여 답변을 생성하도록 유도함으로써</a:t>
            </a:r>
            <a:r>
              <a:rPr lang="en-US" altLang="ko-KR" dirty="0"/>
              <a:t>, LLM</a:t>
            </a:r>
            <a:r>
              <a:rPr lang="ko-KR" altLang="en-US" dirty="0"/>
              <a:t>의 한계인 환각</a:t>
            </a:r>
            <a:r>
              <a:rPr lang="en-US" altLang="ko-KR" dirty="0"/>
              <a:t>(Hallucination) </a:t>
            </a:r>
            <a:r>
              <a:rPr lang="ko-KR" altLang="en-US" dirty="0"/>
              <a:t>문제를 해결합니다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Tool Use (</a:t>
            </a:r>
            <a:r>
              <a:rPr lang="ko-KR" altLang="en-US" dirty="0"/>
              <a:t>도구 사용</a:t>
            </a:r>
            <a:r>
              <a:rPr lang="en-US" altLang="ko-KR" dirty="0"/>
              <a:t>): LLM</a:t>
            </a:r>
            <a:r>
              <a:rPr lang="ko-KR" altLang="en-US" dirty="0"/>
              <a:t>에게 외부 </a:t>
            </a:r>
            <a:r>
              <a:rPr lang="en-US" altLang="ko-KR" dirty="0"/>
              <a:t>API</a:t>
            </a:r>
            <a:r>
              <a:rPr lang="ko-KR" altLang="en-US" dirty="0"/>
              <a:t>를 호출할 수 있는 능력을 부여하여</a:t>
            </a:r>
            <a:r>
              <a:rPr lang="en-US" altLang="ko-KR" dirty="0"/>
              <a:t>, </a:t>
            </a:r>
            <a:r>
              <a:rPr lang="ko-KR" altLang="en-US" dirty="0" err="1"/>
              <a:t>챗봇이</a:t>
            </a:r>
            <a:r>
              <a:rPr lang="ko-KR" altLang="en-US" dirty="0"/>
              <a:t> 단순한 답변을 넘어 실제 행동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날씨 확인</a:t>
            </a:r>
            <a:r>
              <a:rPr lang="en-US" altLang="ko-KR" dirty="0"/>
              <a:t>, </a:t>
            </a:r>
            <a:r>
              <a:rPr lang="ko-KR" altLang="en-US" dirty="0"/>
              <a:t>이메일 전송</a:t>
            </a:r>
            <a:r>
              <a:rPr lang="en-US" altLang="ko-KR" dirty="0"/>
              <a:t>, </a:t>
            </a:r>
            <a:r>
              <a:rPr lang="ko-KR" altLang="en-US" dirty="0"/>
              <a:t>코드 실행</a:t>
            </a:r>
            <a:r>
              <a:rPr lang="en-US" altLang="ko-KR" dirty="0"/>
              <a:t>)</a:t>
            </a:r>
            <a:r>
              <a:rPr lang="ko-KR" altLang="en-US" dirty="0"/>
              <a:t>을 실행할 수 있도록 만듭니다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파인튜닝</a:t>
            </a:r>
            <a:r>
              <a:rPr lang="ko-KR" altLang="en-US" dirty="0"/>
              <a:t> </a:t>
            </a:r>
            <a:r>
              <a:rPr lang="en-US" altLang="ko-KR" dirty="0"/>
              <a:t>(Fine-Tuning) </a:t>
            </a:r>
            <a:r>
              <a:rPr lang="ko-KR" altLang="en-US" dirty="0"/>
              <a:t>및 </a:t>
            </a:r>
            <a:r>
              <a:rPr lang="en-US" altLang="ko-KR" dirty="0" err="1"/>
              <a:t>LoRA</a:t>
            </a:r>
            <a:r>
              <a:rPr lang="en-US" altLang="ko-KR" dirty="0"/>
              <a:t>: </a:t>
            </a:r>
            <a:r>
              <a:rPr lang="ko-KR" altLang="en-US" dirty="0"/>
              <a:t>미리 학습된 모델을 특정 도메인이나 작업에 맞게 적은 양의 데이터로 튜닝하여 정확도와 효율성을 높이는 방법입니다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412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6D757A-8B81-D431-5E34-A5B0A69E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챗봇을</a:t>
            </a:r>
            <a:r>
              <a:rPr lang="ko-KR" altLang="en-US" dirty="0"/>
              <a:t> 위한 </a:t>
            </a:r>
            <a:r>
              <a:rPr lang="en-US" altLang="ko-KR" dirty="0"/>
              <a:t>JSON </a:t>
            </a:r>
            <a:r>
              <a:rPr lang="ko-KR" altLang="en-US" dirty="0"/>
              <a:t>데이터 추출 예제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124D65-52D3-50D9-D2EB-0797C1F5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을 사용하는 가장 간단한 예제는 </a:t>
            </a:r>
            <a:r>
              <a:rPr lang="ko-KR" altLang="en-US" b="1" dirty="0"/>
              <a:t>사용자 입력을 분석하여 기계가 읽을 수 있는 구조화된 형식</a:t>
            </a:r>
            <a:r>
              <a:rPr lang="en-US" altLang="ko-KR" b="1" dirty="0"/>
              <a:t>(JSON)</a:t>
            </a:r>
            <a:r>
              <a:rPr lang="ko-KR" altLang="en-US" b="1" dirty="0"/>
              <a:t>으로 변환</a:t>
            </a:r>
            <a:r>
              <a:rPr lang="ko-KR" altLang="en-US" dirty="0"/>
              <a:t>하는 것입니다</a:t>
            </a:r>
            <a:r>
              <a:rPr lang="en-US" altLang="ko-KR" dirty="0"/>
              <a:t>. </a:t>
            </a:r>
            <a:r>
              <a:rPr lang="ko-KR" altLang="en-US" dirty="0"/>
              <a:t>이 과정은 </a:t>
            </a:r>
            <a:r>
              <a:rPr lang="ko-KR" altLang="en-US" dirty="0" err="1"/>
              <a:t>챗봇이나</a:t>
            </a:r>
            <a:r>
              <a:rPr lang="ko-KR" altLang="en-US" dirty="0"/>
              <a:t> 자동화 시스템에서 사용자의 의도나 명령을 </a:t>
            </a:r>
            <a:r>
              <a:rPr lang="ko-KR" altLang="en-US" dirty="0" err="1"/>
              <a:t>파싱할</a:t>
            </a:r>
            <a:r>
              <a:rPr lang="ko-KR" altLang="en-US" dirty="0"/>
              <a:t> 때 핵심적으로 활용됩니다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2812718-5A03-2113-4EA4-F1878571D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75411"/>
              </p:ext>
            </p:extLst>
          </p:nvPr>
        </p:nvGraphicFramePr>
        <p:xfrm>
          <a:off x="1196939" y="2464435"/>
          <a:ext cx="9734763" cy="3205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79479">
                  <a:extLst>
                    <a:ext uri="{9D8B030D-6E8A-4147-A177-3AD203B41FA5}">
                      <a16:colId xmlns:a16="http://schemas.microsoft.com/office/drawing/2014/main" val="437669917"/>
                    </a:ext>
                  </a:extLst>
                </a:gridCol>
                <a:gridCol w="5010363">
                  <a:extLst>
                    <a:ext uri="{9D8B030D-6E8A-4147-A177-3AD203B41FA5}">
                      <a16:colId xmlns:a16="http://schemas.microsoft.com/office/drawing/2014/main" val="3745575543"/>
                    </a:ext>
                  </a:extLst>
                </a:gridCol>
                <a:gridCol w="3244921">
                  <a:extLst>
                    <a:ext uri="{9D8B030D-6E8A-4147-A177-3AD203B41FA5}">
                      <a16:colId xmlns:a16="http://schemas.microsoft.com/office/drawing/2014/main" val="3020997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요소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내용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역할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13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역할 정의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"</a:t>
                      </a:r>
                      <a:r>
                        <a:rPr lang="ko-KR" altLang="en-US"/>
                        <a:t>당신은 사용자 요청을 분석하여 </a:t>
                      </a:r>
                      <a:r>
                        <a:rPr lang="en-US" altLang="ko-KR"/>
                        <a:t>JSON </a:t>
                      </a:r>
                      <a:r>
                        <a:rPr lang="ko-KR" altLang="en-US"/>
                        <a:t>형식으로 변환하는 전문가입니다</a:t>
                      </a:r>
                      <a:r>
                        <a:rPr lang="en-US" altLang="ko-KR"/>
                        <a:t>."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모델의 행동과 전문성을 정의합니다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지시 사항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"</a:t>
                      </a:r>
                      <a:r>
                        <a:rPr lang="ko-KR" altLang="en-US"/>
                        <a:t>아래 사용자의 요청을 분석하여 </a:t>
                      </a:r>
                      <a:r>
                        <a:rPr lang="en-US" altLang="ko-KR">
                          <a:latin typeface="Courier New" panose="02070309020205020404" pitchFamily="49" charset="0"/>
                        </a:rPr>
                        <a:t>product</a:t>
                      </a:r>
                      <a:r>
                        <a:rPr lang="ko-KR" altLang="en-US"/>
                        <a:t>와 </a:t>
                      </a:r>
                      <a:r>
                        <a:rPr lang="en-US" altLang="ko-KR">
                          <a:latin typeface="Courier New" panose="02070309020205020404" pitchFamily="49" charset="0"/>
                        </a:rPr>
                        <a:t>quantity</a:t>
                      </a:r>
                      <a:r>
                        <a:rPr lang="ko-KR" altLang="en-US"/>
                        <a:t> 두 필드를 가진 </a:t>
                      </a:r>
                      <a:r>
                        <a:rPr lang="en-US" altLang="ko-KR"/>
                        <a:t>JSON </a:t>
                      </a:r>
                      <a:r>
                        <a:rPr lang="ko-KR" altLang="en-US"/>
                        <a:t>객체로 출력하세요</a:t>
                      </a:r>
                      <a:r>
                        <a:rPr lang="en-US" altLang="ko-KR"/>
                        <a:t>."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모델이 수행해야 할 목표와 규칙을 명확히 제시합니다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3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출력 형식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"</a:t>
                      </a:r>
                      <a:r>
                        <a:rPr lang="ko-KR" altLang="en-US"/>
                        <a:t>다른 설명은 포함하지 않고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오직 </a:t>
                      </a:r>
                      <a:r>
                        <a:rPr lang="en-US" altLang="ko-KR"/>
                        <a:t>JSON </a:t>
                      </a:r>
                      <a:r>
                        <a:rPr lang="ko-KR" altLang="en-US"/>
                        <a:t>코드 블록만 출력하세요</a:t>
                      </a:r>
                      <a:r>
                        <a:rPr lang="en-US" altLang="ko-KR"/>
                        <a:t>."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불필요한 서론을 제거하고 출력을 통제합니다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9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입력 데이터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"</a:t>
                      </a:r>
                      <a:r>
                        <a:rPr lang="ko-KR" altLang="en-US"/>
                        <a:t>빨간색 셔츠 세 장 주문하고 싶어요</a:t>
                      </a:r>
                      <a:r>
                        <a:rPr lang="en-US" altLang="ko-KR"/>
                        <a:t>."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사용자로부터 받은 원본 텍스트 데이터입니다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0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02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9C0EF1-91F8-13BE-2B1D-F4DBEFFA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프롬프트예시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B5668314-2BE3-F991-EDA7-E42ED0840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274" y="1093788"/>
            <a:ext cx="9713452" cy="5083175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2499401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E586F2-9F5F-E924-0E55-DD72D6A0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무료 </a:t>
            </a:r>
            <a:r>
              <a:rPr lang="en-US" altLang="ko-KR" dirty="0"/>
              <a:t>LLM </a:t>
            </a:r>
            <a:r>
              <a:rPr lang="ko-KR" altLang="en-US" dirty="0" err="1"/>
              <a:t>챗봇</a:t>
            </a:r>
            <a:r>
              <a:rPr lang="ko-KR" altLang="en-US" dirty="0"/>
              <a:t>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3EEE55-0534-CBB1-D75B-9EEDA2D2F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Google Gemini API</a:t>
            </a:r>
            <a:r>
              <a:rPr lang="ko-KR" altLang="en-US" dirty="0"/>
              <a:t>는 일반적으로 무료 사용량</a:t>
            </a:r>
            <a:r>
              <a:rPr lang="en-US" altLang="ko-KR" dirty="0"/>
              <a:t>(Free Tier)</a:t>
            </a:r>
            <a:r>
              <a:rPr lang="ko-KR" altLang="en-US" dirty="0"/>
              <a:t>을 제공하므로</a:t>
            </a:r>
            <a:r>
              <a:rPr lang="en-US" altLang="ko-KR" dirty="0"/>
              <a:t>, </a:t>
            </a:r>
            <a:r>
              <a:rPr lang="ko-KR" altLang="en-US" dirty="0"/>
              <a:t>교육 목적의 간단한 실습에는 충분합니다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모델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Gemini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en-US" altLang="ko-KR" dirty="0" err="1"/>
              <a:t>gemini</a:t>
            </a:r>
            <a:r>
              <a:rPr lang="en-US" altLang="ko-KR" dirty="0"/>
              <a:t>-2.5-flash).</a:t>
            </a:r>
          </a:p>
          <a:p>
            <a:r>
              <a:rPr lang="ko-KR" altLang="en-US" b="1" dirty="0"/>
              <a:t>장점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고성능</a:t>
            </a:r>
            <a:r>
              <a:rPr lang="en-US" altLang="ko-KR" b="1" dirty="0"/>
              <a:t>:</a:t>
            </a:r>
            <a:r>
              <a:rPr lang="ko-KR" altLang="en-US" dirty="0"/>
              <a:t> 무료 </a:t>
            </a:r>
            <a:r>
              <a:rPr lang="ko-KR" altLang="en-US" dirty="0" err="1"/>
              <a:t>티어임에도</a:t>
            </a:r>
            <a:r>
              <a:rPr lang="ko-KR" altLang="en-US" dirty="0"/>
              <a:t> 불구하고 성능이 매우 우수하여 </a:t>
            </a:r>
            <a:r>
              <a:rPr lang="en-US" altLang="ko-KR" dirty="0"/>
              <a:t>LLM</a:t>
            </a:r>
            <a:r>
              <a:rPr lang="ko-KR" altLang="en-US" dirty="0"/>
              <a:t>의 능력을 확실히 보여줄 수 있습니다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쉬운 통합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Python </a:t>
            </a:r>
            <a:r>
              <a:rPr lang="ko-KR" altLang="en-US" dirty="0"/>
              <a:t>라이브러리</a:t>
            </a:r>
            <a:r>
              <a:rPr lang="en-US" altLang="ko-KR" dirty="0"/>
              <a:t>(google-</a:t>
            </a:r>
            <a:r>
              <a:rPr lang="en-US" altLang="ko-KR" dirty="0" err="1"/>
              <a:t>genai</a:t>
            </a:r>
            <a:r>
              <a:rPr lang="en-US" altLang="ko-KR" dirty="0"/>
              <a:t>)</a:t>
            </a:r>
            <a:r>
              <a:rPr lang="ko-KR" altLang="en-US" dirty="0"/>
              <a:t>를 통해 </a:t>
            </a:r>
            <a:r>
              <a:rPr lang="en-US" altLang="ko-KR" dirty="0"/>
              <a:t>OpenAI</a:t>
            </a:r>
            <a:r>
              <a:rPr lang="ko-KR" altLang="en-US" dirty="0"/>
              <a:t>와 유사하게 </a:t>
            </a:r>
            <a:r>
              <a:rPr lang="en-US" altLang="ko-KR" b="1" dirty="0"/>
              <a:t>API </a:t>
            </a:r>
            <a:r>
              <a:rPr lang="ko-KR" altLang="en-US" b="1" dirty="0"/>
              <a:t>키</a:t>
            </a:r>
            <a:r>
              <a:rPr lang="ko-KR" altLang="en-US" dirty="0"/>
              <a:t>와 </a:t>
            </a:r>
            <a:r>
              <a:rPr lang="ko-KR" altLang="en-US" b="1" dirty="0"/>
              <a:t>환경 변수</a:t>
            </a:r>
            <a:r>
              <a:rPr lang="ko-KR" altLang="en-US" dirty="0"/>
              <a:t> 설정만으로 쉽게 사용할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단점</a:t>
            </a:r>
            <a:r>
              <a:rPr lang="en-US" altLang="ko-KR" b="1" dirty="0"/>
              <a:t>:</a:t>
            </a:r>
            <a:r>
              <a:rPr lang="ko-KR" altLang="en-US" dirty="0"/>
              <a:t> 사용량 제한</a:t>
            </a:r>
            <a:r>
              <a:rPr lang="en-US" altLang="ko-KR" dirty="0"/>
              <a:t>(Free Tier)</a:t>
            </a:r>
            <a:r>
              <a:rPr lang="ko-KR" altLang="en-US" dirty="0"/>
              <a:t>이 있으며</a:t>
            </a:r>
            <a:r>
              <a:rPr lang="en-US" altLang="ko-KR" dirty="0"/>
              <a:t>, API </a:t>
            </a:r>
            <a:r>
              <a:rPr lang="ko-KR" altLang="en-US" dirty="0"/>
              <a:t>키 발급을 위해 </a:t>
            </a:r>
            <a:r>
              <a:rPr lang="ko-KR" altLang="en-US" b="1" dirty="0"/>
              <a:t>결제 수단 등록</a:t>
            </a:r>
            <a:r>
              <a:rPr lang="ko-KR" altLang="en-US" dirty="0"/>
              <a:t>을 요구할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751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D919D6-6AEB-172E-3FD0-7E835183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무료 </a:t>
            </a:r>
            <a:r>
              <a:rPr lang="en-US" altLang="ko-KR" dirty="0"/>
              <a:t>LLM </a:t>
            </a:r>
            <a:r>
              <a:rPr lang="ko-KR" altLang="en-US" dirty="0" err="1"/>
              <a:t>챗봇</a:t>
            </a:r>
            <a:r>
              <a:rPr lang="ko-KR" altLang="en-US" dirty="0"/>
              <a:t> 구현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ECD76C-6D60-F454-1406-DE75B249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Hugging Face</a:t>
            </a:r>
            <a:r>
              <a:rPr lang="ko-KR" altLang="en-US" b="1" dirty="0"/>
              <a:t>를 이용한 오픈소스 </a:t>
            </a:r>
            <a:r>
              <a:rPr lang="en-US" altLang="ko-KR" b="1" dirty="0"/>
              <a:t>LLM (</a:t>
            </a:r>
            <a:r>
              <a:rPr lang="ko-KR" altLang="en-US" b="1" dirty="0"/>
              <a:t>로컬 또는 추론 </a:t>
            </a:r>
            <a:r>
              <a:rPr lang="en-US" altLang="ko-KR" b="1" dirty="0"/>
              <a:t>API)</a:t>
            </a:r>
          </a:p>
          <a:p>
            <a:r>
              <a:rPr lang="ko-KR" altLang="en-US" dirty="0"/>
              <a:t>완전히 무료로</a:t>
            </a:r>
            <a:r>
              <a:rPr lang="en-US" altLang="ko-KR" dirty="0"/>
              <a:t>, </a:t>
            </a:r>
            <a:r>
              <a:rPr lang="ko-KR" altLang="en-US" dirty="0"/>
              <a:t>딥러닝 개념을 자연스럽게 소개할 수 있는 방식입니다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모델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Llama 3, Mistral, Gemma </a:t>
            </a:r>
            <a:r>
              <a:rPr lang="ko-KR" altLang="en-US" dirty="0"/>
              <a:t>등 </a:t>
            </a:r>
            <a:r>
              <a:rPr lang="en-US" altLang="ko-KR" dirty="0"/>
              <a:t>Hugging Face</a:t>
            </a:r>
            <a:r>
              <a:rPr lang="ko-KR" altLang="en-US" dirty="0"/>
              <a:t>에 공개된 다양한 </a:t>
            </a:r>
            <a:r>
              <a:rPr lang="ko-KR" altLang="en-US" b="1" dirty="0"/>
              <a:t>오픈소스 </a:t>
            </a:r>
            <a:r>
              <a:rPr lang="en-US" altLang="ko-KR" b="1" dirty="0"/>
              <a:t>LLM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장점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진정한 무료</a:t>
            </a:r>
            <a:r>
              <a:rPr lang="en-US" altLang="ko-KR" b="1" dirty="0"/>
              <a:t>:</a:t>
            </a:r>
            <a:r>
              <a:rPr lang="ko-KR" altLang="en-US" dirty="0"/>
              <a:t> 모델 자체를 </a:t>
            </a:r>
            <a:r>
              <a:rPr lang="ko-KR" altLang="en-US" dirty="0" err="1"/>
              <a:t>다운로드받거나</a:t>
            </a:r>
            <a:r>
              <a:rPr lang="en-US" altLang="ko-KR" dirty="0"/>
              <a:t>, </a:t>
            </a:r>
            <a:r>
              <a:rPr lang="ko-KR" altLang="en-US" dirty="0"/>
              <a:t>제한된 무료 추론 </a:t>
            </a:r>
            <a:r>
              <a:rPr lang="en-US" altLang="ko-KR" dirty="0"/>
              <a:t>API</a:t>
            </a:r>
            <a:r>
              <a:rPr lang="ko-KR" altLang="en-US" dirty="0"/>
              <a:t>를 사용하여 실습할 수 있습니다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딥러닝 간접 경험</a:t>
            </a:r>
            <a:r>
              <a:rPr lang="en-US" altLang="ko-KR" b="1" dirty="0"/>
              <a:t>:</a:t>
            </a:r>
            <a:r>
              <a:rPr lang="ko-KR" altLang="en-US" dirty="0"/>
              <a:t> 학습자들이 </a:t>
            </a:r>
            <a:r>
              <a:rPr lang="en-US" altLang="ko-KR" dirty="0"/>
              <a:t>'</a:t>
            </a:r>
            <a:r>
              <a:rPr lang="ko-KR" altLang="en-US" dirty="0" err="1"/>
              <a:t>파인튜닝</a:t>
            </a:r>
            <a:r>
              <a:rPr lang="en-US" altLang="ko-KR" dirty="0"/>
              <a:t>'</a:t>
            </a:r>
            <a:r>
              <a:rPr lang="ko-KR" altLang="en-US" dirty="0"/>
              <a:t>이나 </a:t>
            </a:r>
            <a:r>
              <a:rPr lang="en-US" altLang="ko-KR" dirty="0"/>
              <a:t>'</a:t>
            </a:r>
            <a:r>
              <a:rPr lang="ko-KR" altLang="en-US" dirty="0"/>
              <a:t>모델 다운로드</a:t>
            </a:r>
            <a:r>
              <a:rPr lang="en-US" altLang="ko-KR" dirty="0"/>
              <a:t>' </a:t>
            </a:r>
            <a:r>
              <a:rPr lang="ko-KR" altLang="en-US" dirty="0"/>
              <a:t>같은 개념을 간접적으로 접하게 되어 교육 내용의 깊이를 더할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단점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접근성</a:t>
            </a:r>
            <a:r>
              <a:rPr lang="en-US" altLang="ko-KR" b="1" dirty="0"/>
              <a:t>:</a:t>
            </a:r>
            <a:r>
              <a:rPr lang="ko-KR" altLang="en-US" dirty="0"/>
              <a:t> 로컬에서 구동하려면 </a:t>
            </a:r>
            <a:r>
              <a:rPr lang="en-US" altLang="ko-KR" dirty="0"/>
              <a:t>GPU </a:t>
            </a:r>
            <a:r>
              <a:rPr lang="ko-KR" altLang="en-US" dirty="0"/>
              <a:t>리소스가 필요하거나</a:t>
            </a:r>
            <a:r>
              <a:rPr lang="en-US" altLang="ko-KR" dirty="0"/>
              <a:t>, Hugging Face</a:t>
            </a:r>
            <a:r>
              <a:rPr lang="ko-KR" altLang="en-US" dirty="0"/>
              <a:t>의 무료 추론 </a:t>
            </a:r>
            <a:r>
              <a:rPr lang="en-US" altLang="ko-KR" dirty="0"/>
              <a:t>API</a:t>
            </a:r>
            <a:r>
              <a:rPr lang="ko-KR" altLang="en-US" dirty="0"/>
              <a:t>가 간혹 느리거나 제한적일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885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9D4A6-718F-ADE7-D541-D529247F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Google AI studio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F94E7-B5A7-B5C8-265C-63F4A9D4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</a:t>
            </a:r>
            <a:r>
              <a:rPr lang="en-US" altLang="ko-KR" dirty="0" err="1"/>
              <a:t>aistudio.google.com</a:t>
            </a:r>
            <a:r>
              <a:rPr lang="en-US" altLang="ko-KR" dirty="0"/>
              <a:t>/</a:t>
            </a:r>
            <a:r>
              <a:rPr lang="en-US" altLang="ko-KR" dirty="0" err="1"/>
              <a:t>welcome?utm_source</a:t>
            </a:r>
            <a:r>
              <a:rPr lang="en-US" altLang="ko-KR" dirty="0"/>
              <a:t>=</a:t>
            </a:r>
            <a:r>
              <a:rPr lang="en-US" altLang="ko-KR" dirty="0" err="1"/>
              <a:t>PMAX&amp;utm_medium</a:t>
            </a:r>
            <a:r>
              <a:rPr lang="en-US" altLang="ko-KR" dirty="0"/>
              <a:t>=</a:t>
            </a:r>
            <a:r>
              <a:rPr lang="en-US" altLang="ko-KR" dirty="0" err="1"/>
              <a:t>display&amp;utm_campaign</a:t>
            </a:r>
            <a:r>
              <a:rPr lang="en-US" altLang="ko-KR" dirty="0"/>
              <a:t>=</a:t>
            </a:r>
            <a:r>
              <a:rPr lang="en-US" altLang="ko-KR" dirty="0" err="1"/>
              <a:t>FY25-global-DR-pmax-1710442&amp;utm_content</a:t>
            </a:r>
            <a:r>
              <a:rPr lang="en-US" altLang="ko-KR" dirty="0"/>
              <a:t>=</a:t>
            </a:r>
            <a:r>
              <a:rPr lang="en-US" altLang="ko-KR" dirty="0" err="1"/>
              <a:t>pmax&amp;gclsrc</a:t>
            </a:r>
            <a:r>
              <a:rPr lang="en-US" altLang="ko-KR" dirty="0"/>
              <a:t>=</a:t>
            </a:r>
            <a:r>
              <a:rPr lang="en-US" altLang="ko-KR" dirty="0" err="1"/>
              <a:t>aw.ds&amp;gad_source</a:t>
            </a:r>
            <a:r>
              <a:rPr lang="en-US" altLang="ko-KR" dirty="0"/>
              <a:t>=</a:t>
            </a:r>
            <a:r>
              <a:rPr lang="en-US" altLang="ko-KR" dirty="0" err="1"/>
              <a:t>1&amp;gad_campaignid</a:t>
            </a:r>
            <a:r>
              <a:rPr lang="en-US" altLang="ko-KR" dirty="0"/>
              <a:t>=</a:t>
            </a:r>
            <a:r>
              <a:rPr lang="en-US" altLang="ko-KR" dirty="0" err="1"/>
              <a:t>21521982219&amp;gbraid</a:t>
            </a:r>
            <a:r>
              <a:rPr lang="en-US" altLang="ko-KR" dirty="0"/>
              <a:t>=</a:t>
            </a:r>
            <a:r>
              <a:rPr lang="en-US" altLang="ko-KR" dirty="0" err="1"/>
              <a:t>0AAAAACn9t67MYmw</a:t>
            </a:r>
            <a:r>
              <a:rPr lang="en-US" altLang="ko-KR" dirty="0"/>
              <a:t>_-</a:t>
            </a:r>
            <a:r>
              <a:rPr lang="en-US" altLang="ko-KR" dirty="0" err="1"/>
              <a:t>ddsqVgDZtegf9hx9&amp;gclid</a:t>
            </a:r>
            <a:r>
              <a:rPr lang="en-US" altLang="ko-KR" dirty="0"/>
              <a:t>=Cj0KCQiAiebIBhDmARIsAE8PGNJuGyASL2enia_k-s2rp32CwdogY4bY8W64OpvTgw27vV3LsoothzkaAlipEALw_wcB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8856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21FAB-6756-0058-07D8-3C0C95A4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Google AI studio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70538E9-21F5-8402-B3F6-C8DDEC4F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647" y="1796366"/>
            <a:ext cx="7728231" cy="4447379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88662-702B-E558-2D26-EA8CC57CE404}"/>
              </a:ext>
            </a:extLst>
          </p:cNvPr>
          <p:cNvSpPr txBox="1"/>
          <p:nvPr/>
        </p:nvSpPr>
        <p:spPr>
          <a:xfrm>
            <a:off x="883578" y="1204108"/>
            <a:ext cx="67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dashboard</a:t>
            </a:r>
            <a:r>
              <a:rPr lang="ko-KR" altLang="en-US" dirty="0"/>
              <a:t> 를 누른다</a:t>
            </a:r>
          </a:p>
        </p:txBody>
      </p:sp>
    </p:spTree>
    <p:extLst>
      <p:ext uri="{BB962C8B-B14F-4D97-AF65-F5344CB8AC3E}">
        <p14:creationId xmlns:p14="http://schemas.microsoft.com/office/powerpoint/2010/main" val="10872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7C081-230B-DED1-CB9A-A40EC0C0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 </a:t>
            </a:r>
            <a:r>
              <a:rPr lang="ko-KR" altLang="en-US" dirty="0"/>
              <a:t>작동 원리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FB1E2A-0F00-6743-7F1C-9520BB94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LLM(</a:t>
            </a:r>
            <a:r>
              <a:rPr lang="ko-KR" altLang="en-US" dirty="0"/>
              <a:t>대규모 언어 모델</a:t>
            </a:r>
            <a:r>
              <a:rPr lang="en-US" altLang="ko-KR" dirty="0"/>
              <a:t>)</a:t>
            </a:r>
            <a:r>
              <a:rPr lang="ko-KR" altLang="en-US" dirty="0"/>
              <a:t>의 작동 원리는 크게 </a:t>
            </a:r>
            <a:r>
              <a:rPr lang="ko-KR" altLang="en-US" b="1" dirty="0"/>
              <a:t>입력 처리 </a:t>
            </a:r>
            <a:r>
              <a:rPr lang="en-US" altLang="ko-KR" b="1" dirty="0"/>
              <a:t>(</a:t>
            </a:r>
            <a:r>
              <a:rPr lang="ko-KR" altLang="en-US" b="1" dirty="0"/>
              <a:t>토크나이징 및 </a:t>
            </a:r>
            <a:r>
              <a:rPr lang="ko-KR" altLang="en-US" b="1" dirty="0" err="1"/>
              <a:t>임베딩</a:t>
            </a:r>
            <a:r>
              <a:rPr lang="en-US" altLang="ko-KR" b="1" dirty="0"/>
              <a:t>)</a:t>
            </a:r>
            <a:r>
              <a:rPr lang="en-US" altLang="ko-KR" dirty="0"/>
              <a:t>, </a:t>
            </a:r>
            <a:r>
              <a:rPr lang="ko-KR" altLang="en-US" b="1" dirty="0"/>
              <a:t>문맥 이해 </a:t>
            </a:r>
            <a:r>
              <a:rPr lang="en-US" altLang="ko-KR" b="1" dirty="0"/>
              <a:t>(</a:t>
            </a:r>
            <a:r>
              <a:rPr lang="ko-KR" altLang="en-US" b="1" dirty="0"/>
              <a:t>트랜스포머</a:t>
            </a:r>
            <a:r>
              <a:rPr lang="en-US" altLang="ko-KR" b="1" dirty="0"/>
              <a:t>)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ko-KR" altLang="en-US" b="1" dirty="0"/>
              <a:t>출력 생성 </a:t>
            </a:r>
            <a:r>
              <a:rPr lang="en-US" altLang="ko-KR" b="1" dirty="0"/>
              <a:t>(</a:t>
            </a:r>
            <a:r>
              <a:rPr lang="ko-KR" altLang="en-US" b="1" dirty="0"/>
              <a:t>자기회귀</a:t>
            </a:r>
            <a:r>
              <a:rPr lang="en-US" altLang="ko-KR" b="1" dirty="0"/>
              <a:t>)</a:t>
            </a:r>
            <a:r>
              <a:rPr lang="ko-KR" altLang="en-US" dirty="0"/>
              <a:t> 세 단계로 상세히 설명할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ko-KR" altLang="en-US" b="1" dirty="0"/>
              <a:t>입력 처리</a:t>
            </a:r>
            <a:r>
              <a:rPr lang="en-US" altLang="ko-KR" b="1" dirty="0"/>
              <a:t>: </a:t>
            </a:r>
            <a:r>
              <a:rPr lang="ko-KR" altLang="en-US" b="1" dirty="0"/>
              <a:t>토크나이징과 </a:t>
            </a:r>
            <a:r>
              <a:rPr lang="ko-KR" altLang="en-US" b="1" dirty="0" err="1"/>
              <a:t>임베딩</a:t>
            </a:r>
            <a:endParaRPr lang="en-US" altLang="ko-KR" b="1" dirty="0"/>
          </a:p>
          <a:p>
            <a:pPr lvl="1"/>
            <a:r>
              <a:rPr lang="ko-KR" altLang="en-US" b="1" dirty="0"/>
              <a:t>문맥 이해</a:t>
            </a:r>
            <a:r>
              <a:rPr lang="en-US" altLang="ko-KR" b="1" dirty="0"/>
              <a:t>: </a:t>
            </a:r>
            <a:r>
              <a:rPr lang="ko-KR" altLang="en-US" b="1" dirty="0"/>
              <a:t>트랜스포머와 </a:t>
            </a:r>
            <a:r>
              <a:rPr lang="ko-KR" altLang="en-US" b="1" dirty="0" err="1"/>
              <a:t>어텐션</a:t>
            </a:r>
            <a:r>
              <a:rPr lang="ko-KR" altLang="en-US" b="1" dirty="0"/>
              <a:t> </a:t>
            </a:r>
            <a:r>
              <a:rPr lang="en-US" altLang="ko-KR" b="1" dirty="0"/>
              <a:t>(Transformer &amp; Attention)</a:t>
            </a:r>
          </a:p>
          <a:p>
            <a:pPr lvl="1"/>
            <a:r>
              <a:rPr lang="ko-KR" altLang="en-US" b="1" dirty="0"/>
              <a:t>출력 생성</a:t>
            </a:r>
            <a:r>
              <a:rPr lang="en-US" altLang="ko-KR" b="1" dirty="0"/>
              <a:t>: </a:t>
            </a:r>
            <a:r>
              <a:rPr lang="ko-KR" altLang="en-US" b="1" dirty="0"/>
              <a:t>확률적 예측과 자기회귀</a:t>
            </a:r>
          </a:p>
          <a:p>
            <a:endParaRPr lang="en-US" altLang="ko-KR" b="1" dirty="0"/>
          </a:p>
          <a:p>
            <a:endParaRPr lang="ko-KR" altLang="en-US" b="1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73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4B95C7-DB2F-F2AA-9EBB-542A2B58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라이브러리 설치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DDF44D-9AE1-2B86-EFFE-0067068B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conda</a:t>
            </a:r>
            <a:r>
              <a:rPr lang="ko-KR" altLang="en-US" dirty="0"/>
              <a:t> </a:t>
            </a:r>
            <a:r>
              <a:rPr lang="en-US" altLang="ko-KR" dirty="0"/>
              <a:t>install</a:t>
            </a:r>
            <a:r>
              <a:rPr lang="ko-KR" altLang="en-US" dirty="0"/>
              <a:t> </a:t>
            </a:r>
            <a:r>
              <a:rPr lang="en-US" altLang="ko-KR" dirty="0"/>
              <a:t>google-</a:t>
            </a:r>
            <a:r>
              <a:rPr lang="en-US" altLang="ko-KR" dirty="0" err="1"/>
              <a:t>genai</a:t>
            </a:r>
            <a:endParaRPr lang="en-US" altLang="ko-KR" dirty="0"/>
          </a:p>
          <a:p>
            <a:r>
              <a:rPr lang="en-US" altLang="ko-KR" dirty="0" err="1"/>
              <a:t>conda</a:t>
            </a:r>
            <a:r>
              <a:rPr lang="en-US" altLang="ko-KR" dirty="0"/>
              <a:t> install -c </a:t>
            </a:r>
            <a:r>
              <a:rPr lang="en-US" altLang="ko-KR" dirty="0" err="1"/>
              <a:t>conda</a:t>
            </a:r>
            <a:r>
              <a:rPr lang="en-US" altLang="ko-KR" dirty="0"/>
              <a:t>-forge google-</a:t>
            </a:r>
            <a:r>
              <a:rPr lang="en-US" altLang="ko-KR" dirty="0" err="1"/>
              <a:t>genai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100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7AABB-78BA-9D9F-73D6-62DC1027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키설정하기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B5C859C-E8EA-1EA5-FC6F-17E91C10F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75" y="1093788"/>
            <a:ext cx="9030649" cy="5083175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4182505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D8F276-2FFA-BA6B-1681-1341BA8F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서버와 통신하기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8CB7E5A-35B8-E67B-DF64-0C3550DE6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204" y="1644372"/>
            <a:ext cx="8535591" cy="3982006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4208429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EA7A42-514C-EA69-6960-C87382E9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client.models.generate_content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E7B3E8-D90F-35E5-A1F8-D5799FE4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client.models.generate_content</a:t>
            </a:r>
            <a:r>
              <a:rPr lang="ko-KR" altLang="en-US" dirty="0"/>
              <a:t> 함수는 </a:t>
            </a:r>
            <a:r>
              <a:rPr lang="en-US" altLang="ko-KR" dirty="0"/>
              <a:t>Google AI</a:t>
            </a:r>
            <a:r>
              <a:rPr lang="ko-KR" altLang="en-US" dirty="0"/>
              <a:t>의 </a:t>
            </a:r>
            <a:r>
              <a:rPr lang="en-US" altLang="ko-KR" dirty="0"/>
              <a:t>SDK(Software Development Kit)</a:t>
            </a:r>
            <a:r>
              <a:rPr lang="ko-KR" altLang="en-US" dirty="0"/>
              <a:t>에서 </a:t>
            </a:r>
            <a:r>
              <a:rPr lang="ko-KR" altLang="en-US" b="1" dirty="0"/>
              <a:t>대규모 언어 모델</a:t>
            </a:r>
            <a:r>
              <a:rPr lang="en-US" altLang="ko-KR" b="1" dirty="0"/>
              <a:t>(LLM)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Gemini </a:t>
            </a:r>
            <a:r>
              <a:rPr lang="ko-KR" altLang="en-US" dirty="0"/>
              <a:t>모델을 사용하여 텍스트나 </a:t>
            </a:r>
            <a:r>
              <a:rPr lang="ko-KR" altLang="en-US" dirty="0" err="1"/>
              <a:t>멀티모달</a:t>
            </a:r>
            <a:r>
              <a:rPr lang="ko-KR" altLang="en-US" dirty="0"/>
              <a:t> 콘텐츠를 생성하고 상호작용하기 위한 </a:t>
            </a:r>
            <a:r>
              <a:rPr lang="ko-KR" altLang="en-US" b="1" dirty="0"/>
              <a:t>가장 핵심적인 함수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0A15971-1E25-56CC-3BAB-E2F63477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36895"/>
              </p:ext>
            </p:extLst>
          </p:nvPr>
        </p:nvGraphicFramePr>
        <p:xfrm>
          <a:off x="984737" y="2666467"/>
          <a:ext cx="10122345" cy="351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81">
                  <a:extLst>
                    <a:ext uri="{9D8B030D-6E8A-4147-A177-3AD203B41FA5}">
                      <a16:colId xmlns:a16="http://schemas.microsoft.com/office/drawing/2014/main" val="291320116"/>
                    </a:ext>
                  </a:extLst>
                </a:gridCol>
                <a:gridCol w="1596723">
                  <a:extLst>
                    <a:ext uri="{9D8B030D-6E8A-4147-A177-3AD203B41FA5}">
                      <a16:colId xmlns:a16="http://schemas.microsoft.com/office/drawing/2014/main" val="2039255451"/>
                    </a:ext>
                  </a:extLst>
                </a:gridCol>
                <a:gridCol w="7031441">
                  <a:extLst>
                    <a:ext uri="{9D8B030D-6E8A-4147-A177-3AD203B41FA5}">
                      <a16:colId xmlns:a16="http://schemas.microsoft.com/office/drawing/2014/main" val="1282291381"/>
                    </a:ext>
                  </a:extLst>
                </a:gridCol>
              </a:tblGrid>
              <a:tr h="3304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매개변수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자료형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역할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7883"/>
                  </a:ext>
                </a:extLst>
              </a:tr>
              <a:tr h="5783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Courier New" panose="02070309020205020404" pitchFamily="49" charset="0"/>
                        </a:rPr>
                        <a:t>model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str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사용할 </a:t>
                      </a:r>
                      <a:r>
                        <a:rPr lang="en-US"/>
                        <a:t>Gemini </a:t>
                      </a:r>
                      <a:r>
                        <a:rPr lang="ko-KR" altLang="en-US"/>
                        <a:t>모델의 이름 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예</a:t>
                      </a:r>
                      <a:r>
                        <a:rPr lang="en-US" altLang="ko-KR"/>
                        <a:t>: </a:t>
                      </a:r>
                      <a:r>
                        <a:rPr lang="en-US" altLang="ko-KR">
                          <a:latin typeface="Courier New" panose="02070309020205020404" pitchFamily="49" charset="0"/>
                        </a:rPr>
                        <a:t>'</a:t>
                      </a:r>
                      <a:r>
                        <a:rPr lang="en-US">
                          <a:latin typeface="Courier New" panose="02070309020205020404" pitchFamily="49" charset="0"/>
                        </a:rPr>
                        <a:t>gemini-2.5-flash'</a:t>
                      </a:r>
                      <a:r>
                        <a:rPr lang="en-US"/>
                        <a:t>, </a:t>
                      </a:r>
                      <a:r>
                        <a:rPr lang="en-US">
                          <a:latin typeface="Courier New" panose="02070309020205020404" pitchFamily="49" charset="0"/>
                        </a:rPr>
                        <a:t>'gemini-2.5-pro'</a:t>
                      </a:r>
                      <a:r>
                        <a:rPr lang="en-US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418481"/>
                  </a:ext>
                </a:extLst>
              </a:tr>
              <a:tr h="842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Courier New" panose="02070309020205020404" pitchFamily="49" charset="0"/>
                        </a:rPr>
                        <a:t>contents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Part</a:t>
                      </a:r>
                      <a:r>
                        <a:rPr lang="en-US"/>
                        <a:t> </a:t>
                      </a:r>
                      <a:r>
                        <a:rPr lang="ko-KR" altLang="en-US"/>
                        <a:t>또는 </a:t>
                      </a:r>
                      <a:r>
                        <a:rPr lang="en-US">
                          <a:latin typeface="Courier New" panose="02070309020205020404" pitchFamily="49" charset="0"/>
                        </a:rPr>
                        <a:t>list[Part]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모델에게 전달할 입력 콘텐츠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프롬프트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입니다</a:t>
                      </a:r>
                      <a:r>
                        <a:rPr lang="en-US" altLang="ko-KR"/>
                        <a:t>. </a:t>
                      </a:r>
                      <a:r>
                        <a:rPr lang="ko-KR" altLang="en-US" b="1"/>
                        <a:t>텍스트</a:t>
                      </a:r>
                      <a:r>
                        <a:rPr lang="ko-KR" altLang="en-US"/>
                        <a:t> 외에도 이미지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오디오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비디오 등 다양한 형태의 </a:t>
                      </a:r>
                      <a:r>
                        <a:rPr lang="ko-KR" altLang="en-US" b="1"/>
                        <a:t>멀티모달 입력</a:t>
                      </a:r>
                      <a:r>
                        <a:rPr lang="ko-KR" altLang="en-US"/>
                        <a:t>이 가능합니다</a:t>
                      </a:r>
                      <a:r>
                        <a:rPr lang="en-US" altLang="ko-KR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951256"/>
                  </a:ext>
                </a:extLst>
              </a:tr>
              <a:tr h="8261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Courier New" panose="02070309020205020404" pitchFamily="49" charset="0"/>
                        </a:rPr>
                        <a:t>config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GenerateContentConfig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모델의 동작을 제어하는 </a:t>
                      </a:r>
                      <a:r>
                        <a:rPr lang="ko-KR" altLang="en-US" b="1"/>
                        <a:t>생성 설정</a:t>
                      </a:r>
                      <a:r>
                        <a:rPr lang="ko-KR" altLang="en-US"/>
                        <a:t>을 담는 객체입니다</a:t>
                      </a:r>
                      <a:r>
                        <a:rPr lang="en-US" altLang="ko-KR"/>
                        <a:t>. (</a:t>
                      </a:r>
                      <a:r>
                        <a:rPr lang="ko-KR" altLang="en-US"/>
                        <a:t>자세한 내용은 아래 </a:t>
                      </a:r>
                      <a:r>
                        <a:rPr lang="en-US" altLang="ko-KR"/>
                        <a:t>3</a:t>
                      </a:r>
                      <a:r>
                        <a:rPr lang="ko-KR" altLang="en-US"/>
                        <a:t>번 참고</a:t>
                      </a:r>
                      <a:r>
                        <a:rPr lang="en-US" altLang="ko-KR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420922"/>
                  </a:ext>
                </a:extLst>
              </a:tr>
              <a:tr h="7487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latin typeface="Courier New" panose="02070309020205020404" pitchFamily="49" charset="0"/>
                        </a:rPr>
                        <a:t>system_instruction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str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모델의 </a:t>
                      </a:r>
                      <a:r>
                        <a:rPr lang="ko-KR" altLang="en-US" b="1" dirty="0"/>
                        <a:t>페르소나</a:t>
                      </a:r>
                      <a:r>
                        <a:rPr lang="ko-KR" altLang="en-US" dirty="0"/>
                        <a:t>나 </a:t>
                      </a:r>
                      <a:r>
                        <a:rPr lang="ko-KR" altLang="en-US" b="1" dirty="0"/>
                        <a:t>목표</a:t>
                      </a:r>
                      <a:r>
                        <a:rPr lang="ko-KR" altLang="en-US" dirty="0"/>
                        <a:t>를 정의하는 시스템 명령어입니다</a:t>
                      </a:r>
                      <a:r>
                        <a:rPr lang="en-US" altLang="ko-KR" dirty="0"/>
                        <a:t>. (</a:t>
                      </a:r>
                      <a:r>
                        <a:rPr lang="ko-KR" altLang="en-US" dirty="0"/>
                        <a:t>예</a:t>
                      </a:r>
                      <a:r>
                        <a:rPr lang="en-US" altLang="ko-KR" dirty="0"/>
                        <a:t>: "</a:t>
                      </a:r>
                      <a:r>
                        <a:rPr lang="ko-KR" altLang="en-US" dirty="0"/>
                        <a:t>너는 친절하고 전문적인 </a:t>
                      </a:r>
                      <a:r>
                        <a:rPr lang="en-US" altLang="ko-KR" dirty="0"/>
                        <a:t>AI </a:t>
                      </a:r>
                      <a:r>
                        <a:rPr lang="ko-KR" altLang="en-US" dirty="0" err="1"/>
                        <a:t>어시스턴트이다</a:t>
                      </a:r>
                      <a:r>
                        <a:rPr lang="en-US" altLang="ko-KR" dirty="0"/>
                        <a:t>.")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60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479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02AF92-7955-CAB5-D2B4-F71D29E3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출력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63E1DF9-B835-06D1-9F50-2C210D562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98" y="2187373"/>
            <a:ext cx="10059804" cy="2896004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331186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7AF571-4471-58AE-41DB-F97000EF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주고받기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8E30966-4C62-5FD1-D9C1-BB908CB9F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363" y="1844425"/>
            <a:ext cx="6973273" cy="3581900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859780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E1A881-6BD2-E5D4-11DC-9A5069CD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함수 호출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57F490-91AB-05C0-B8F7-6F89C2EED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Google Gemini API</a:t>
            </a:r>
            <a:r>
              <a:rPr lang="ko-KR" altLang="en-US" dirty="0"/>
              <a:t>에서 사용자 함수</a:t>
            </a:r>
            <a:r>
              <a:rPr lang="en-US" altLang="ko-KR" dirty="0"/>
              <a:t>(User-Defined Functions)</a:t>
            </a:r>
            <a:r>
              <a:rPr lang="ko-KR" altLang="en-US" dirty="0"/>
              <a:t>를 사용하는 것은 모델의 기능을 외부 도구</a:t>
            </a:r>
            <a:r>
              <a:rPr lang="en-US" altLang="ko-KR" dirty="0"/>
              <a:t>(External Tools)</a:t>
            </a:r>
            <a:r>
              <a:rPr lang="ko-KR" altLang="en-US" dirty="0"/>
              <a:t>로 확장하는 강력한 방법이며</a:t>
            </a:r>
            <a:r>
              <a:rPr lang="en-US" altLang="ko-KR" dirty="0"/>
              <a:t>, </a:t>
            </a:r>
            <a:r>
              <a:rPr lang="ko-KR" altLang="en-US" dirty="0"/>
              <a:t>이를 함수 호출</a:t>
            </a:r>
            <a:r>
              <a:rPr lang="en-US" altLang="ko-KR" dirty="0"/>
              <a:t>(Function Calling)</a:t>
            </a:r>
            <a:r>
              <a:rPr lang="ko-KR" altLang="en-US" dirty="0"/>
              <a:t>이라고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모델이 스스로 계산하거나 실시간 정보를 얻을 수 없을 때</a:t>
            </a:r>
            <a:r>
              <a:rPr lang="en-US" altLang="ko-KR" dirty="0"/>
              <a:t>, </a:t>
            </a:r>
            <a:r>
              <a:rPr lang="ko-KR" altLang="en-US" dirty="0"/>
              <a:t>적절한 인수를 갖춘 </a:t>
            </a:r>
            <a:r>
              <a:rPr lang="en-US" altLang="ko-KR" b="1" dirty="0"/>
              <a:t>JSON </a:t>
            </a:r>
            <a:r>
              <a:rPr lang="ko-KR" altLang="en-US" b="1" dirty="0"/>
              <a:t>객체</a:t>
            </a:r>
            <a:r>
              <a:rPr lang="ko-KR" altLang="en-US" dirty="0"/>
              <a:t>를 출력하여 개발자가 정의한 함수를 대신 실행하도록 지시하는 메커니즘입니다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306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A1EC00-565C-A112-70AC-959A58B4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함수호출의 흐름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7309E2-5669-1565-F317-2C4461A7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사용자 → 모델</a:t>
            </a:r>
            <a:r>
              <a:rPr lang="en-US" altLang="ko-KR" dirty="0"/>
              <a:t>: "</a:t>
            </a:r>
            <a:r>
              <a:rPr lang="ko-KR" altLang="en-US" dirty="0"/>
              <a:t>환율을 알려줘</a:t>
            </a:r>
            <a:r>
              <a:rPr lang="en-US" altLang="ko-KR" dirty="0"/>
              <a:t>."</a:t>
            </a:r>
            <a:r>
              <a:rPr lang="ko-KR" altLang="en-US" dirty="0"/>
              <a:t>와 사용자 정의 도구 목록을 </a:t>
            </a:r>
            <a:r>
              <a:rPr lang="en-US" altLang="ko-KR" dirty="0"/>
              <a:t>API</a:t>
            </a:r>
            <a:r>
              <a:rPr lang="ko-KR" altLang="en-US" dirty="0"/>
              <a:t>로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모델 → 개발자</a:t>
            </a:r>
            <a:r>
              <a:rPr lang="en-US" altLang="ko-KR" dirty="0"/>
              <a:t>: "</a:t>
            </a:r>
            <a:r>
              <a:rPr lang="ko-KR" altLang="en-US" dirty="0"/>
              <a:t>환율을 계산하려면 </a:t>
            </a:r>
            <a:r>
              <a:rPr lang="en-US" altLang="ko-KR" dirty="0" err="1"/>
              <a:t>get_current_exchange_rate</a:t>
            </a:r>
            <a:r>
              <a:rPr lang="en-US" altLang="ko-KR" dirty="0"/>
              <a:t>(</a:t>
            </a:r>
            <a:r>
              <a:rPr lang="en-US" altLang="ko-KR" dirty="0" err="1"/>
              <a:t>base_currency</a:t>
            </a:r>
            <a:r>
              <a:rPr lang="en-US" altLang="ko-KR" dirty="0"/>
              <a:t>='USD', </a:t>
            </a:r>
            <a:r>
              <a:rPr lang="en-US" altLang="ko-KR" dirty="0" err="1"/>
              <a:t>target_currency</a:t>
            </a:r>
            <a:r>
              <a:rPr lang="en-US" altLang="ko-KR" dirty="0"/>
              <a:t>='KRW')</a:t>
            </a:r>
            <a:r>
              <a:rPr lang="ko-KR" altLang="en-US" dirty="0"/>
              <a:t>를 실행하세요</a:t>
            </a:r>
            <a:r>
              <a:rPr lang="en-US" altLang="ko-KR" dirty="0"/>
              <a:t>."</a:t>
            </a:r>
            <a:r>
              <a:rPr lang="ko-KR" altLang="en-US" dirty="0"/>
              <a:t>라는 </a:t>
            </a:r>
            <a:r>
              <a:rPr lang="en-US" altLang="ko-KR" dirty="0"/>
              <a:t>JSON </a:t>
            </a:r>
            <a:r>
              <a:rPr lang="ko-KR" altLang="en-US" dirty="0"/>
              <a:t>요청을 반환합니다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개발자 → 모델</a:t>
            </a:r>
            <a:r>
              <a:rPr lang="en-US" altLang="ko-KR" dirty="0"/>
              <a:t>: </a:t>
            </a:r>
            <a:r>
              <a:rPr lang="ko-KR" altLang="en-US" dirty="0"/>
              <a:t>개발자는 이 </a:t>
            </a:r>
            <a:r>
              <a:rPr lang="en-US" altLang="ko-KR" dirty="0"/>
              <a:t>JSON</a:t>
            </a:r>
            <a:r>
              <a:rPr lang="ko-KR" altLang="en-US" dirty="0"/>
              <a:t>을 </a:t>
            </a:r>
            <a:r>
              <a:rPr lang="ko-KR" altLang="en-US" dirty="0" err="1"/>
              <a:t>파싱하여</a:t>
            </a:r>
            <a:r>
              <a:rPr lang="ko-KR" altLang="en-US" dirty="0"/>
              <a:t> 실제 </a:t>
            </a:r>
            <a:r>
              <a:rPr lang="en-US" altLang="ko-KR" dirty="0"/>
              <a:t>Python </a:t>
            </a:r>
            <a:r>
              <a:rPr lang="ko-KR" altLang="en-US" dirty="0"/>
              <a:t>함수를 실행하고</a:t>
            </a:r>
            <a:r>
              <a:rPr lang="en-US" altLang="ko-KR" dirty="0"/>
              <a:t>, </a:t>
            </a:r>
            <a:r>
              <a:rPr lang="ko-KR" altLang="en-US" dirty="0"/>
              <a:t>함수 실행 결과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1350.50)</a:t>
            </a:r>
            <a:r>
              <a:rPr lang="ko-KR" altLang="en-US" dirty="0"/>
              <a:t>를 다시 </a:t>
            </a:r>
            <a:r>
              <a:rPr lang="en-US" altLang="ko-KR" dirty="0"/>
              <a:t>API</a:t>
            </a:r>
            <a:r>
              <a:rPr lang="ko-KR" altLang="en-US" dirty="0"/>
              <a:t>로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모델 → 사용자</a:t>
            </a:r>
            <a:r>
              <a:rPr lang="en-US" altLang="ko-KR" dirty="0"/>
              <a:t>: </a:t>
            </a:r>
            <a:r>
              <a:rPr lang="ko-KR" altLang="en-US" dirty="0"/>
              <a:t>함수 실행 결과를 바탕으로 </a:t>
            </a:r>
            <a:r>
              <a:rPr lang="en-US" altLang="ko-KR" dirty="0"/>
              <a:t>"</a:t>
            </a:r>
            <a:r>
              <a:rPr lang="ko-KR" altLang="en-US" dirty="0"/>
              <a:t>현재 환율은 </a:t>
            </a:r>
            <a:r>
              <a:rPr lang="en-US" altLang="ko-KR" dirty="0"/>
              <a:t>1350.50</a:t>
            </a:r>
            <a:r>
              <a:rPr lang="ko-KR" altLang="en-US" dirty="0"/>
              <a:t>원이므로 </a:t>
            </a:r>
            <a:r>
              <a:rPr lang="en-US" altLang="ko-KR" dirty="0"/>
              <a:t>100</a:t>
            </a:r>
            <a:r>
              <a:rPr lang="ko-KR" altLang="en-US" dirty="0"/>
              <a:t>달러는 </a:t>
            </a:r>
            <a:r>
              <a:rPr lang="en-US" altLang="ko-KR" dirty="0"/>
              <a:t>135,050</a:t>
            </a:r>
            <a:r>
              <a:rPr lang="ko-KR" altLang="en-US" dirty="0"/>
              <a:t>원입니다</a:t>
            </a:r>
            <a:r>
              <a:rPr lang="en-US" altLang="ko-KR" dirty="0"/>
              <a:t>."</a:t>
            </a:r>
            <a:r>
              <a:rPr lang="ko-KR" altLang="en-US" dirty="0"/>
              <a:t>와 같은 최종 사용자 응답을 생성합니다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690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E576E5-32F2-5C62-26BB-255648F08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RAG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BADE6E-53BF-A06B-06BE-E3AFEF6D8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064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196762-FEAC-0587-0F87-6D9AE5DA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RAG</a:t>
            </a:r>
            <a:r>
              <a:rPr lang="ko-KR" altLang="en-US" dirty="0"/>
              <a:t>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47C91B-1558-556E-08E0-2EB6B36C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이 답변을 생성하기 </a:t>
            </a:r>
            <a:r>
              <a:rPr lang="ko-KR" altLang="en-US" b="1" dirty="0"/>
              <a:t>직전에</a:t>
            </a:r>
            <a:r>
              <a:rPr lang="ko-KR" altLang="en-US" dirty="0"/>
              <a:t> 외부의 신뢰할 수 있는 데이터베이스나 문서 저장소에서 </a:t>
            </a:r>
            <a:r>
              <a:rPr lang="ko-KR" altLang="en-US" b="1" dirty="0"/>
              <a:t>관련 정보를 검색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/>
              <a:t>그 정보를 참고</a:t>
            </a:r>
            <a:r>
              <a:rPr lang="en-US" altLang="ko-KR" dirty="0"/>
              <a:t>(Augment)</a:t>
            </a:r>
            <a:r>
              <a:rPr lang="ko-KR" altLang="en-US" dirty="0"/>
              <a:t>하여 더 정확하고 사실에 기반한 답변을 생성하도록 돕는 프레임워크입니다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8B4CE7-53F8-C981-B467-48458A11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3" y="2042124"/>
            <a:ext cx="6360569" cy="38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ED6D27-E03D-C3DD-A8B9-909E9E9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토크나이징과 </a:t>
            </a:r>
            <a:r>
              <a:rPr lang="ko-KR" altLang="en-US" b="1" dirty="0" err="1"/>
              <a:t>임베딩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163C09-5471-448A-D9E2-4DEB2E082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LLM</a:t>
            </a:r>
            <a:r>
              <a:rPr lang="ko-KR" altLang="en-US" dirty="0"/>
              <a:t>은 글자나 단어 그대로를 이해하지 못하고</a:t>
            </a:r>
            <a:r>
              <a:rPr lang="en-US" altLang="ko-KR" dirty="0"/>
              <a:t>, </a:t>
            </a:r>
            <a:r>
              <a:rPr lang="ko-KR" altLang="en-US" dirty="0"/>
              <a:t>모든 언어를 숫자의 형태로 변환해야 처리할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토크나이징 </a:t>
            </a:r>
            <a:r>
              <a:rPr lang="en-US" altLang="ko-KR" b="1" dirty="0"/>
              <a:t>(Tokenizing):</a:t>
            </a:r>
            <a:endParaRPr lang="ko-KR" altLang="en-US" dirty="0"/>
          </a:p>
          <a:p>
            <a:pPr lvl="1"/>
            <a:r>
              <a:rPr lang="ko-KR" altLang="en-US" dirty="0"/>
              <a:t>입력 문장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나는 </a:t>
            </a:r>
            <a:r>
              <a:rPr lang="en-US" altLang="ko-KR" dirty="0"/>
              <a:t>AI</a:t>
            </a:r>
            <a:r>
              <a:rPr lang="ko-KR" altLang="en-US" dirty="0"/>
              <a:t>를 공부한다</a:t>
            </a:r>
            <a:r>
              <a:rPr lang="en-US" altLang="ko-KR" dirty="0"/>
              <a:t>")</a:t>
            </a:r>
            <a:r>
              <a:rPr lang="ko-KR" altLang="en-US" dirty="0"/>
              <a:t>은 모델이 처리할 수 있는 작은 단위인 토큰</a:t>
            </a:r>
            <a:r>
              <a:rPr lang="en-US" altLang="ko-KR" dirty="0"/>
              <a:t>(Token)</a:t>
            </a:r>
            <a:r>
              <a:rPr lang="ko-KR" altLang="en-US" dirty="0"/>
              <a:t>으로 분해됩니다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대부분의 </a:t>
            </a:r>
            <a:r>
              <a:rPr lang="en-US" altLang="ko-KR" dirty="0"/>
              <a:t>LLM</a:t>
            </a:r>
            <a:r>
              <a:rPr lang="ko-KR" altLang="en-US" dirty="0"/>
              <a:t>은 </a:t>
            </a:r>
            <a:r>
              <a:rPr lang="en-US" altLang="ko-KR" dirty="0" err="1"/>
              <a:t>BPE</a:t>
            </a:r>
            <a:r>
              <a:rPr lang="en-US" altLang="ko-KR" dirty="0"/>
              <a:t>(Byte Pair Encoding)</a:t>
            </a:r>
            <a:r>
              <a:rPr lang="ko-KR" altLang="en-US" dirty="0"/>
              <a:t>와 같은 방식을 사용하여 자주 나타나는 단어는 하나의 토큰으로</a:t>
            </a:r>
            <a:r>
              <a:rPr lang="en-US" altLang="ko-KR" dirty="0"/>
              <a:t>, </a:t>
            </a:r>
            <a:r>
              <a:rPr lang="ko-KR" altLang="en-US" dirty="0"/>
              <a:t>희귀하거나 복잡한 단어는 더 작은 부분 단어</a:t>
            </a:r>
            <a:r>
              <a:rPr lang="en-US" altLang="ko-KR" dirty="0"/>
              <a:t>(Sub-word) </a:t>
            </a:r>
            <a:r>
              <a:rPr lang="ko-KR" altLang="en-US" dirty="0"/>
              <a:t>토큰으로 분해합니다</a:t>
            </a:r>
            <a:r>
              <a:rPr lang="en-US" altLang="ko-KR" dirty="0"/>
              <a:t>. </a:t>
            </a:r>
            <a:r>
              <a:rPr lang="ko-KR" altLang="en-US" dirty="0"/>
              <a:t>이를 통해 어휘 크기를 관리하고 오타나 새로운 단어에도 유연하게 대처합니다</a:t>
            </a:r>
            <a:r>
              <a:rPr lang="en-US" altLang="ko-KR" dirty="0"/>
              <a:t>.</a:t>
            </a:r>
          </a:p>
          <a:p>
            <a:r>
              <a:rPr lang="ko-KR" altLang="en-US" b="1" dirty="0" err="1"/>
              <a:t>임베딩</a:t>
            </a:r>
            <a:r>
              <a:rPr lang="ko-KR" altLang="en-US" b="1" dirty="0"/>
              <a:t> </a:t>
            </a:r>
            <a:r>
              <a:rPr lang="en-US" altLang="ko-KR" b="1" dirty="0"/>
              <a:t>(Embedding):</a:t>
            </a:r>
            <a:endParaRPr lang="ko-KR" altLang="en-US" dirty="0"/>
          </a:p>
          <a:p>
            <a:pPr lvl="1"/>
            <a:r>
              <a:rPr lang="ko-KR" altLang="en-US" dirty="0"/>
              <a:t>분해된 각 토큰은 모델이 계산할 수 있는 고차원 벡터</a:t>
            </a:r>
            <a:r>
              <a:rPr lang="en-US" altLang="ko-KR" dirty="0"/>
              <a:t>(Vector)</a:t>
            </a:r>
            <a:r>
              <a:rPr lang="ko-KR" altLang="en-US" dirty="0"/>
              <a:t>로 변환됩니다</a:t>
            </a:r>
            <a:r>
              <a:rPr lang="en-US" altLang="ko-KR" dirty="0"/>
              <a:t>. </a:t>
            </a:r>
            <a:r>
              <a:rPr lang="ko-KR" altLang="en-US" dirty="0"/>
              <a:t>이 벡터를 </a:t>
            </a:r>
            <a:r>
              <a:rPr lang="ko-KR" altLang="en-US" b="1" dirty="0" err="1"/>
              <a:t>임베딩</a:t>
            </a:r>
            <a:r>
              <a:rPr lang="ko-KR" altLang="en-US" b="1" dirty="0"/>
              <a:t> 벡터</a:t>
            </a:r>
            <a:r>
              <a:rPr lang="ko-KR" altLang="en-US" dirty="0"/>
              <a:t>라고 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err="1"/>
              <a:t>임베딩</a:t>
            </a:r>
            <a:r>
              <a:rPr lang="ko-KR" altLang="en-US" dirty="0"/>
              <a:t> 벡터는 단어의 </a:t>
            </a:r>
            <a:r>
              <a:rPr lang="ko-KR" altLang="en-US" b="1" dirty="0"/>
              <a:t>의미적</a:t>
            </a:r>
            <a:r>
              <a:rPr lang="en-US" altLang="ko-KR" b="1" dirty="0"/>
              <a:t>, </a:t>
            </a:r>
            <a:r>
              <a:rPr lang="ko-KR" altLang="en-US" b="1" dirty="0"/>
              <a:t>문맥적 유사성</a:t>
            </a:r>
            <a:r>
              <a:rPr lang="ko-KR" altLang="en-US" dirty="0"/>
              <a:t>을 공간상에 표현합니다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'</a:t>
            </a:r>
            <a:r>
              <a:rPr lang="ko-KR" altLang="en-US" dirty="0"/>
              <a:t>왕</a:t>
            </a:r>
            <a:r>
              <a:rPr lang="en-US" altLang="ko-KR" dirty="0"/>
              <a:t>'</a:t>
            </a:r>
            <a:r>
              <a:rPr lang="ko-KR" altLang="en-US" dirty="0"/>
              <a:t>의 벡터와 </a:t>
            </a:r>
            <a:r>
              <a:rPr lang="en-US" altLang="ko-KR" dirty="0"/>
              <a:t>'</a:t>
            </a:r>
            <a:r>
              <a:rPr lang="ko-KR" altLang="en-US" dirty="0"/>
              <a:t>여왕</a:t>
            </a:r>
            <a:r>
              <a:rPr lang="en-US" altLang="ko-KR" dirty="0"/>
              <a:t>'</a:t>
            </a:r>
            <a:r>
              <a:rPr lang="ko-KR" altLang="en-US" dirty="0"/>
              <a:t>의 벡터는 </a:t>
            </a:r>
            <a:r>
              <a:rPr lang="en-US" altLang="ko-KR" dirty="0"/>
              <a:t>'</a:t>
            </a:r>
            <a:r>
              <a:rPr lang="ko-KR" altLang="en-US" dirty="0"/>
              <a:t>사과</a:t>
            </a:r>
            <a:r>
              <a:rPr lang="en-US" altLang="ko-KR" dirty="0"/>
              <a:t>'</a:t>
            </a:r>
            <a:r>
              <a:rPr lang="ko-KR" altLang="en-US" dirty="0"/>
              <a:t>의 벡터보다 서로 가까이 위치하게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2413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F697C9-3FA8-718E-B925-AAD2F83F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RAG</a:t>
            </a:r>
            <a:r>
              <a:rPr lang="ko-KR" altLang="en-US" dirty="0"/>
              <a:t>작동순서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0FF7BE-ABBB-D8D7-B7C1-BE92C6DED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RAG</a:t>
            </a:r>
            <a:r>
              <a:rPr lang="ko-KR" altLang="en-US" dirty="0"/>
              <a:t>는 다음과 같은 </a:t>
            </a:r>
            <a:r>
              <a:rPr lang="en-US" altLang="ko-KR" dirty="0"/>
              <a:t>3</a:t>
            </a:r>
            <a:r>
              <a:rPr lang="ko-KR" altLang="en-US" dirty="0"/>
              <a:t>단계로 작동합니다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검색</a:t>
            </a:r>
            <a:r>
              <a:rPr lang="en-US" altLang="ko-KR" b="1" dirty="0"/>
              <a:t>(Retrieval):</a:t>
            </a:r>
            <a:r>
              <a:rPr lang="ko-KR" altLang="en-US" dirty="0"/>
              <a:t> 사용자의 질문을 분석하여</a:t>
            </a:r>
            <a:r>
              <a:rPr lang="en-US" altLang="ko-KR" dirty="0"/>
              <a:t>, **</a:t>
            </a:r>
            <a:r>
              <a:rPr lang="ko-KR" altLang="en-US" dirty="0"/>
              <a:t>벡터 데이터베이스</a:t>
            </a:r>
            <a:r>
              <a:rPr lang="en-US" altLang="ko-KR" dirty="0"/>
              <a:t>(Vector Database)**</a:t>
            </a:r>
            <a:r>
              <a:rPr lang="ko-KR" altLang="en-US" dirty="0"/>
              <a:t>나 일반 검색 엔진에서 질문과 관련된 </a:t>
            </a:r>
            <a:r>
              <a:rPr lang="ko-KR" altLang="en-US" b="1" dirty="0"/>
              <a:t>가장 유사한 문서 조각</a:t>
            </a:r>
            <a:r>
              <a:rPr lang="ko-KR" altLang="en-US" dirty="0"/>
              <a:t>들을 찾아냅니다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증강</a:t>
            </a:r>
            <a:r>
              <a:rPr lang="en-US" altLang="ko-KR" b="1" dirty="0"/>
              <a:t>(Augmentation):</a:t>
            </a:r>
            <a:r>
              <a:rPr lang="ko-KR" altLang="en-US" dirty="0"/>
              <a:t> 찾아낸 문서 조각들을 사용자 질문과 함께 묶어 </a:t>
            </a:r>
            <a:r>
              <a:rPr lang="ko-KR" altLang="en-US" b="1" dirty="0"/>
              <a:t>하나의 프롬프트</a:t>
            </a:r>
            <a:r>
              <a:rPr lang="ko-KR" altLang="en-US" dirty="0"/>
              <a:t>로 만듭니다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다음 문서를 참고하여 이 질문에 </a:t>
            </a:r>
            <a:r>
              <a:rPr lang="ko-KR" altLang="en-US" dirty="0" err="1"/>
              <a:t>답하시오</a:t>
            </a:r>
            <a:r>
              <a:rPr lang="en-US" altLang="ko-KR" dirty="0"/>
              <a:t>: [</a:t>
            </a:r>
            <a:r>
              <a:rPr lang="ko-KR" altLang="en-US" dirty="0"/>
              <a:t>검색된 문서 내용</a:t>
            </a:r>
            <a:r>
              <a:rPr lang="en-US" altLang="ko-KR" dirty="0"/>
              <a:t>]")</a:t>
            </a:r>
          </a:p>
          <a:p>
            <a:r>
              <a:rPr lang="ko-KR" altLang="en-US" b="1" dirty="0"/>
              <a:t>생성</a:t>
            </a:r>
            <a:r>
              <a:rPr lang="en-US" altLang="ko-KR" b="1" dirty="0"/>
              <a:t>(Generation):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은 자체적인 학습 지식 대신 **제공된 문서</a:t>
            </a:r>
            <a:r>
              <a:rPr lang="en-US" altLang="ko-KR" dirty="0"/>
              <a:t>(</a:t>
            </a:r>
            <a:r>
              <a:rPr lang="ko-KR" altLang="en-US" dirty="0"/>
              <a:t>외부 지식</a:t>
            </a:r>
            <a:r>
              <a:rPr lang="en-US" altLang="ko-KR" dirty="0"/>
              <a:t>)**</a:t>
            </a:r>
            <a:r>
              <a:rPr lang="ko-KR" altLang="en-US" dirty="0"/>
              <a:t>를 최우선으로 참고하여 최종 답변을 생성합니다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194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D07AF-6C34-D43A-046D-95A11B0E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RAG</a:t>
            </a:r>
            <a:r>
              <a:rPr lang="ko-KR" altLang="en-US" dirty="0"/>
              <a:t>를 사용하는 이유 </a:t>
            </a:r>
            <a:r>
              <a:rPr lang="en-US" altLang="ko-KR" dirty="0"/>
              <a:t>(LLM</a:t>
            </a:r>
            <a:r>
              <a:rPr lang="ko-KR" altLang="en-US" dirty="0"/>
              <a:t>의 한계 극복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198991-E59C-BD63-DBFB-EA9B2572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최신성</a:t>
            </a:r>
            <a:r>
              <a:rPr lang="ko-KR" altLang="en-US" b="1" dirty="0"/>
              <a:t> 및 내부 지식의 한계 극복</a:t>
            </a:r>
          </a:p>
          <a:p>
            <a:pPr lvl="1"/>
            <a:r>
              <a:rPr lang="en-US" altLang="ko-KR" dirty="0"/>
              <a:t>LLM</a:t>
            </a:r>
            <a:r>
              <a:rPr lang="ko-KR" altLang="en-US" dirty="0"/>
              <a:t>은 학습이 완료된 시점 이후의 정보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오늘 뉴스</a:t>
            </a:r>
            <a:r>
              <a:rPr lang="en-US" altLang="ko-KR" dirty="0"/>
              <a:t>, </a:t>
            </a:r>
            <a:r>
              <a:rPr lang="ko-KR" altLang="en-US" dirty="0"/>
              <a:t>최신 기업 정책</a:t>
            </a:r>
            <a:r>
              <a:rPr lang="en-US" altLang="ko-KR" dirty="0"/>
              <a:t>)</a:t>
            </a:r>
            <a:r>
              <a:rPr lang="ko-KR" altLang="en-US" dirty="0"/>
              <a:t>는 알지 못합니다</a:t>
            </a:r>
            <a:r>
              <a:rPr lang="en-US" altLang="ko-KR" dirty="0"/>
              <a:t>. RAG</a:t>
            </a:r>
            <a:r>
              <a:rPr lang="ko-KR" altLang="en-US" dirty="0"/>
              <a:t>는 </a:t>
            </a:r>
            <a:r>
              <a:rPr lang="ko-KR" altLang="en-US" b="1" dirty="0"/>
              <a:t>실시간으로 업데이트되는 외부 데이터베이스</a:t>
            </a:r>
            <a:r>
              <a:rPr lang="ko-KR" altLang="en-US" dirty="0"/>
              <a:t>와 연동하여 </a:t>
            </a:r>
            <a:r>
              <a:rPr lang="en-US" altLang="ko-KR" dirty="0"/>
              <a:t>LLM</a:t>
            </a:r>
            <a:r>
              <a:rPr lang="ko-KR" altLang="en-US" dirty="0"/>
              <a:t>이 항상 </a:t>
            </a:r>
            <a:r>
              <a:rPr lang="ko-KR" altLang="en-US" b="1" dirty="0"/>
              <a:t>최신 정보</a:t>
            </a:r>
            <a:r>
              <a:rPr lang="ko-KR" altLang="en-US" dirty="0"/>
              <a:t>를 기반으로 답변할 수 있게 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환각</a:t>
            </a:r>
            <a:r>
              <a:rPr lang="en-US" altLang="ko-KR" b="1" dirty="0"/>
              <a:t>(Hallucination) </a:t>
            </a:r>
            <a:r>
              <a:rPr lang="ko-KR" altLang="en-US" b="1" dirty="0"/>
              <a:t>현상 감소</a:t>
            </a:r>
          </a:p>
          <a:p>
            <a:pPr lvl="1"/>
            <a:r>
              <a:rPr lang="en-US" altLang="ko-KR" dirty="0"/>
              <a:t>LLM</a:t>
            </a:r>
            <a:r>
              <a:rPr lang="ko-KR" altLang="en-US" dirty="0"/>
              <a:t>은 모르는 내용에 대해서도 그럴듯하게 </a:t>
            </a:r>
            <a:r>
              <a:rPr lang="ko-KR" altLang="en-US" b="1" dirty="0"/>
              <a:t>지어내는 경향</a:t>
            </a:r>
            <a:r>
              <a:rPr lang="ko-KR" altLang="en-US" dirty="0"/>
              <a:t>이 있습니다 </a:t>
            </a:r>
            <a:r>
              <a:rPr lang="en-US" altLang="ko-KR" dirty="0"/>
              <a:t>(</a:t>
            </a:r>
            <a:r>
              <a:rPr lang="ko-KR" altLang="en-US" dirty="0"/>
              <a:t>환각</a:t>
            </a:r>
            <a:r>
              <a:rPr lang="en-US" altLang="ko-KR" dirty="0"/>
              <a:t>). RAG</a:t>
            </a:r>
            <a:r>
              <a:rPr lang="ko-KR" altLang="en-US" dirty="0"/>
              <a:t>는 답변의 근거가 되는 </a:t>
            </a:r>
            <a:r>
              <a:rPr lang="ko-KR" altLang="en-US" b="1" dirty="0"/>
              <a:t>문서 조각</a:t>
            </a:r>
            <a:r>
              <a:rPr lang="ko-KR" altLang="en-US" dirty="0"/>
              <a:t>을 강제로 제공함으로써</a:t>
            </a:r>
            <a:r>
              <a:rPr lang="en-US" altLang="ko-KR" dirty="0"/>
              <a:t>, LLM</a:t>
            </a:r>
            <a:r>
              <a:rPr lang="ko-KR" altLang="en-US" dirty="0"/>
              <a:t>이 자신의 지어낸 내용이 아닌 </a:t>
            </a:r>
            <a:r>
              <a:rPr lang="ko-KR" altLang="en-US" b="1" dirty="0"/>
              <a:t>검색된 사실</a:t>
            </a:r>
            <a:r>
              <a:rPr lang="ko-KR" altLang="en-US" dirty="0"/>
              <a:t>에만 충실하도록 유도하여 답변의 </a:t>
            </a:r>
            <a:r>
              <a:rPr lang="ko-KR" altLang="en-US" b="1" dirty="0"/>
              <a:t>정확성과 신뢰성</a:t>
            </a:r>
            <a:r>
              <a:rPr lang="ko-KR" altLang="en-US" dirty="0"/>
              <a:t>을 높입니다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3. </a:t>
            </a:r>
            <a:r>
              <a:rPr lang="ko-KR" altLang="en-US" b="1" dirty="0"/>
              <a:t>답변 출처 명시 가능</a:t>
            </a:r>
          </a:p>
          <a:p>
            <a:pPr lvl="1"/>
            <a:r>
              <a:rPr lang="en-US" altLang="ko-KR" dirty="0"/>
              <a:t>RAG</a:t>
            </a:r>
            <a:r>
              <a:rPr lang="ko-KR" altLang="en-US" dirty="0"/>
              <a:t>는 답변을 생성할 때 사용한 문서의 출처</a:t>
            </a:r>
            <a:r>
              <a:rPr lang="en-US" altLang="ko-KR" dirty="0"/>
              <a:t>(Source)</a:t>
            </a:r>
            <a:r>
              <a:rPr lang="ko-KR" altLang="en-US" dirty="0"/>
              <a:t>를 함께 제시할 수 있어</a:t>
            </a:r>
            <a:r>
              <a:rPr lang="en-US" altLang="ko-KR" dirty="0"/>
              <a:t>, </a:t>
            </a:r>
            <a:r>
              <a:rPr lang="ko-KR" altLang="en-US" dirty="0"/>
              <a:t>사용자가 정보의 </a:t>
            </a:r>
            <a:r>
              <a:rPr lang="ko-KR" altLang="en-US" b="1" dirty="0"/>
              <a:t>신뢰성을 검증</a:t>
            </a:r>
            <a:r>
              <a:rPr lang="ko-KR" altLang="en-US" dirty="0"/>
              <a:t>할 수 있게 해줍니다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88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AAF48A-8801-767E-2DA9-22158973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일반 </a:t>
            </a:r>
            <a:r>
              <a:rPr lang="en-US" altLang="ko-KR" dirty="0"/>
              <a:t>LLM</a:t>
            </a:r>
            <a:r>
              <a:rPr lang="ko-KR" altLang="en-US" dirty="0" err="1"/>
              <a:t>챗봇과</a:t>
            </a:r>
            <a:r>
              <a:rPr lang="ko-KR" altLang="en-US" dirty="0"/>
              <a:t> </a:t>
            </a:r>
            <a:r>
              <a:rPr lang="en-US" altLang="ko-KR" dirty="0"/>
              <a:t>RAG</a:t>
            </a:r>
            <a:r>
              <a:rPr lang="ko-KR" altLang="en-US" dirty="0"/>
              <a:t>를 적용한 </a:t>
            </a:r>
            <a:r>
              <a:rPr lang="ko-KR" altLang="en-US" dirty="0" err="1"/>
              <a:t>챗봇</a:t>
            </a:r>
            <a:endParaRPr lang="ko-KR" alt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3BE44E83-B2CA-36EB-961E-C0B474345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301231"/>
              </p:ext>
            </p:extLst>
          </p:nvPr>
        </p:nvGraphicFramePr>
        <p:xfrm>
          <a:off x="838200" y="1093788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015">
                  <a:extLst>
                    <a:ext uri="{9D8B030D-6E8A-4147-A177-3AD203B41FA5}">
                      <a16:colId xmlns:a16="http://schemas.microsoft.com/office/drawing/2014/main" val="2226524363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4118904569"/>
                    </a:ext>
                  </a:extLst>
                </a:gridCol>
                <a:gridCol w="4460631">
                  <a:extLst>
                    <a:ext uri="{9D8B030D-6E8A-4147-A177-3AD203B41FA5}">
                      <a16:colId xmlns:a16="http://schemas.microsoft.com/office/drawing/2014/main" val="31672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 dirty="0">
                          <a:effectLst/>
                          <a:latin typeface="Google Sans Text"/>
                        </a:rPr>
                        <a:t>구분</a:t>
                      </a:r>
                      <a:endParaRPr lang="ko-KR" altLang="en-US" dirty="0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일반 </a:t>
                      </a:r>
                      <a:r>
                        <a:rPr lang="en-US" b="1">
                          <a:effectLst/>
                          <a:latin typeface="Google Sans Text"/>
                        </a:rPr>
                        <a:t>LLM 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챗봇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b="1">
                          <a:effectLst/>
                          <a:latin typeface="Google Sans Text"/>
                        </a:rPr>
                        <a:t>RAG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를 적용한 챗봇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60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정보 출처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>
                          <a:effectLst/>
                          <a:latin typeface="Google Sans Text"/>
                        </a:rPr>
                        <a:t>학습된 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내부 지식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만 사용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내부 지식 </a:t>
                      </a:r>
                      <a:r>
                        <a:rPr lang="en-US" altLang="ko-KR" b="1">
                          <a:effectLst/>
                          <a:latin typeface="Google Sans Text"/>
                        </a:rPr>
                        <a:t>+ 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외부 문서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 사용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98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최신성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>
                          <a:effectLst/>
                          <a:latin typeface="Google Sans Text"/>
                        </a:rPr>
                        <a:t>학습 시점의 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과거 정보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에 국한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실시간</a:t>
                      </a:r>
                      <a:r>
                        <a:rPr lang="en-US" altLang="ko-KR" b="1">
                          <a:effectLst/>
                          <a:latin typeface="Google Sans Text"/>
                        </a:rPr>
                        <a:t>/</a:t>
                      </a:r>
                      <a:r>
                        <a:rPr lang="ko-KR" altLang="en-US" b="1">
                          <a:effectLst/>
                          <a:latin typeface="Google Sans Text"/>
                        </a:rPr>
                        <a:t>최신 문서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 접근 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35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환각 위험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>
                          <a:effectLst/>
                          <a:latin typeface="Google Sans Text"/>
                        </a:rPr>
                        <a:t>높음 </a:t>
                      </a:r>
                      <a:r>
                        <a:rPr lang="en-US" altLang="ko-KR">
                          <a:effectLst/>
                          <a:latin typeface="Google Sans Text"/>
                        </a:rPr>
                        <a:t>(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모르면 지어냄</a:t>
                      </a:r>
                      <a:r>
                        <a:rPr lang="en-US" altLang="ko-KR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>
                          <a:effectLst/>
                          <a:latin typeface="Google Sans Text"/>
                        </a:rPr>
                        <a:t>낮음 </a:t>
                      </a:r>
                      <a:r>
                        <a:rPr lang="en-US" altLang="ko-KR">
                          <a:effectLst/>
                          <a:latin typeface="Google Sans Text"/>
                        </a:rPr>
                        <a:t>(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문서 기반으로 답변</a:t>
                      </a:r>
                      <a:r>
                        <a:rPr lang="en-US" altLang="ko-KR">
                          <a:effectLst/>
                          <a:latin typeface="Google Sans Text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52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>
                          <a:effectLst/>
                          <a:latin typeface="Google Sans Text"/>
                        </a:rPr>
                        <a:t>용도</a:t>
                      </a:r>
                      <a:endParaRPr lang="ko-KR" altLang="en-US">
                        <a:effectLst/>
                        <a:latin typeface="Google Sans Tex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>
                          <a:effectLst/>
                          <a:latin typeface="Google Sans Text"/>
                        </a:rPr>
                        <a:t>일반적인 대화</a:t>
                      </a:r>
                      <a:r>
                        <a:rPr lang="en-US" altLang="ko-KR">
                          <a:effectLst/>
                          <a:latin typeface="Google Sans Text"/>
                        </a:rPr>
                        <a:t>, </a:t>
                      </a:r>
                      <a:r>
                        <a:rPr lang="ko-KR" altLang="en-US">
                          <a:effectLst/>
                          <a:latin typeface="Google Sans Text"/>
                        </a:rPr>
                        <a:t>창의적 글쓰기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>
                          <a:effectLst/>
                          <a:latin typeface="Google Sans Text"/>
                        </a:rPr>
                        <a:t>기업 내부 지식 검색</a:t>
                      </a:r>
                      <a:r>
                        <a:rPr lang="en-US" altLang="ko-KR" dirty="0">
                          <a:effectLst/>
                          <a:latin typeface="Google Sans Text"/>
                        </a:rPr>
                        <a:t>, </a:t>
                      </a:r>
                      <a:r>
                        <a:rPr lang="ko-KR" altLang="en-US" dirty="0">
                          <a:effectLst/>
                          <a:latin typeface="Google Sans Text"/>
                        </a:rPr>
                        <a:t>전문 </a:t>
                      </a:r>
                      <a:r>
                        <a:rPr lang="en-US" altLang="ko-KR" dirty="0">
                          <a:effectLst/>
                          <a:latin typeface="Google Sans Text"/>
                        </a:rPr>
                        <a:t>QA </a:t>
                      </a:r>
                      <a:r>
                        <a:rPr lang="ko-KR" altLang="en-US" dirty="0">
                          <a:effectLst/>
                          <a:latin typeface="Google Sans Text"/>
                        </a:rPr>
                        <a:t>시스템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290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74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F7A980-5F9B-A52C-76E7-990EBEEF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랭체인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9D34E4-F0F2-6384-B0E3-56515A2A8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538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C151D8-65A2-94E1-490F-CC316A61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랭체인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206AF-A3BF-E6B7-FAAA-63A9CBAB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랭체인은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을 둘러싼 복잡한 개발 과정을 표준화하고 </a:t>
            </a:r>
            <a:r>
              <a:rPr lang="ko-KR" altLang="en-US" dirty="0" err="1"/>
              <a:t>모듈화하여</a:t>
            </a:r>
            <a:r>
              <a:rPr lang="en-US" altLang="ko-KR" dirty="0"/>
              <a:t>, </a:t>
            </a:r>
            <a:r>
              <a:rPr lang="ko-KR" altLang="en-US" dirty="0"/>
              <a:t>개발자가 </a:t>
            </a:r>
            <a:r>
              <a:rPr lang="en-US" altLang="ko-KR" dirty="0"/>
              <a:t>LLM</a:t>
            </a:r>
            <a:r>
              <a:rPr lang="ko-KR" altLang="en-US" dirty="0"/>
              <a:t>의 잠재력을 최대한 활용할 수 있도록 </a:t>
            </a:r>
            <a:r>
              <a:rPr lang="ko-KR" altLang="en-US" dirty="0" err="1"/>
              <a:t>돕습니다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랭체인의</a:t>
            </a:r>
            <a:r>
              <a:rPr lang="ko-KR" altLang="en-US" dirty="0"/>
              <a:t> 특징</a:t>
            </a:r>
            <a:endParaRPr lang="en-US" altLang="ko-KR" dirty="0"/>
          </a:p>
          <a:p>
            <a:pPr lvl="1"/>
            <a:r>
              <a:rPr lang="ko-KR" altLang="en-US" b="1" dirty="0" err="1"/>
              <a:t>모듈성</a:t>
            </a:r>
            <a:r>
              <a:rPr lang="ko-KR" altLang="en-US" b="1" dirty="0"/>
              <a:t> </a:t>
            </a:r>
            <a:r>
              <a:rPr lang="en-US" altLang="ko-KR" b="1" dirty="0"/>
              <a:t>(Modules)</a:t>
            </a:r>
          </a:p>
          <a:p>
            <a:pPr lvl="1"/>
            <a:r>
              <a:rPr lang="ko-KR" altLang="en-US" dirty="0"/>
              <a:t>체인 </a:t>
            </a:r>
            <a:r>
              <a:rPr lang="en-US" altLang="ko-KR" dirty="0"/>
              <a:t>(Chains)</a:t>
            </a:r>
          </a:p>
          <a:p>
            <a:pPr lvl="1"/>
            <a:r>
              <a:rPr lang="ko-KR" altLang="en-US" dirty="0"/>
              <a:t>에이전트 </a:t>
            </a:r>
            <a:r>
              <a:rPr lang="en-US" altLang="ko-KR" dirty="0"/>
              <a:t>(Agents)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212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41EA01-4AE4-308E-81A1-9C3BA09D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모듈성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779CB-D258-E002-9528-8678B5290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랭체인은</a:t>
            </a:r>
            <a:r>
              <a:rPr lang="ko-KR" altLang="en-US" dirty="0"/>
              <a:t> </a:t>
            </a:r>
            <a:r>
              <a:rPr lang="en-US" altLang="ko-KR" dirty="0"/>
              <a:t>LLM </a:t>
            </a:r>
            <a:r>
              <a:rPr lang="ko-KR" altLang="en-US" dirty="0"/>
              <a:t>애플리케이션을 구축하는 데 필요한 필수 구성 요소를 </a:t>
            </a:r>
            <a:r>
              <a:rPr lang="en-US" altLang="ko-KR" b="1" dirty="0"/>
              <a:t>6</a:t>
            </a:r>
            <a:r>
              <a:rPr lang="ko-KR" altLang="en-US" b="1" dirty="0"/>
              <a:t>가지 핵심 모듈</a:t>
            </a:r>
            <a:r>
              <a:rPr lang="ko-KR" altLang="en-US" dirty="0"/>
              <a:t>로 나누어 제공합니다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421D8E5-A520-D025-47BA-E29AA0640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44494"/>
              </p:ext>
            </p:extLst>
          </p:nvPr>
        </p:nvGraphicFramePr>
        <p:xfrm>
          <a:off x="1015290" y="1914104"/>
          <a:ext cx="9922875" cy="420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1994">
                  <a:extLst>
                    <a:ext uri="{9D8B030D-6E8A-4147-A177-3AD203B41FA5}">
                      <a16:colId xmlns:a16="http://schemas.microsoft.com/office/drawing/2014/main" val="59505263"/>
                    </a:ext>
                  </a:extLst>
                </a:gridCol>
                <a:gridCol w="3727939">
                  <a:extLst>
                    <a:ext uri="{9D8B030D-6E8A-4147-A177-3AD203B41FA5}">
                      <a16:colId xmlns:a16="http://schemas.microsoft.com/office/drawing/2014/main" val="2798531514"/>
                    </a:ext>
                  </a:extLst>
                </a:gridCol>
                <a:gridCol w="4562942">
                  <a:extLst>
                    <a:ext uri="{9D8B030D-6E8A-4147-A177-3AD203B41FA5}">
                      <a16:colId xmlns:a16="http://schemas.microsoft.com/office/drawing/2014/main" val="2844180890"/>
                    </a:ext>
                  </a:extLst>
                </a:gridCol>
              </a:tblGrid>
              <a:tr h="3626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모듈 이름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역할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LLM </a:t>
                      </a:r>
                      <a:r>
                        <a:rPr lang="ko-KR" altLang="en-US"/>
                        <a:t>애플리케이션에서의 예시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234041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Models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다양한 </a:t>
                      </a:r>
                      <a:r>
                        <a:rPr lang="en-US" altLang="ko-KR"/>
                        <a:t>LLM </a:t>
                      </a:r>
                      <a:r>
                        <a:rPr lang="ko-KR" altLang="en-US"/>
                        <a:t>및 채팅 모델</a:t>
                      </a:r>
                      <a:r>
                        <a:rPr lang="en-US" altLang="ko-KR"/>
                        <a:t>(Gemini, GPT </a:t>
                      </a:r>
                      <a:r>
                        <a:rPr lang="ko-KR" altLang="en-US"/>
                        <a:t>등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과의 인터페이스 제공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LLM </a:t>
                      </a:r>
                      <a:r>
                        <a:rPr lang="ko-KR" altLang="en-US"/>
                        <a:t>모델을 쉽게 전환하고 </a:t>
                      </a:r>
                      <a:r>
                        <a:rPr lang="en-US" altLang="ko-KR"/>
                        <a:t>API</a:t>
                      </a:r>
                      <a:r>
                        <a:rPr lang="ko-KR" altLang="en-US"/>
                        <a:t>를 호출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004246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Prompts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프롬프트 관리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형식 지정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템플릿화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질문 형태나 시스템 지침을 일관성 있게 유지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3198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Chains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여러 컴포넌트를 </a:t>
                      </a:r>
                      <a:r>
                        <a:rPr lang="ko-KR" altLang="en-US" b="1"/>
                        <a:t>순차적으로 연결</a:t>
                      </a:r>
                      <a:r>
                        <a:rPr lang="ko-KR" altLang="en-US"/>
                        <a:t>하여 복잡한 워크플로우 생성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RAG → LLM → </a:t>
                      </a:r>
                      <a:r>
                        <a:rPr lang="ko-KR" altLang="en-US"/>
                        <a:t>답변 형태로 단계를 자동 실행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203335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Retrieval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RAG(</a:t>
                      </a:r>
                      <a:r>
                        <a:rPr lang="ko-KR" altLang="en-US"/>
                        <a:t>검색 증강 생성</a:t>
                      </a:r>
                      <a:r>
                        <a:rPr lang="en-US" altLang="ko-KR"/>
                        <a:t>)</a:t>
                      </a:r>
                      <a:r>
                        <a:rPr lang="ko-KR" altLang="en-US"/>
                        <a:t>를 위한 데이터 검색 및 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외부 문서</a:t>
                      </a:r>
                      <a:r>
                        <a:rPr lang="en-US" altLang="ko-KR"/>
                        <a:t>(DB, PDF)</a:t>
                      </a:r>
                      <a:r>
                        <a:rPr lang="ko-KR" altLang="en-US"/>
                        <a:t>에서 필요한 정보 조각을 가져옴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219398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Agents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LLM</a:t>
                      </a:r>
                      <a:r>
                        <a:rPr lang="ko-KR" altLang="en-US"/>
                        <a:t>이 </a:t>
                      </a:r>
                      <a:r>
                        <a:rPr lang="ko-KR" altLang="en-US" b="1"/>
                        <a:t>스스로 판단</a:t>
                      </a:r>
                      <a:r>
                        <a:rPr lang="ko-KR" altLang="en-US"/>
                        <a:t>하여 사용할 도구</a:t>
                      </a:r>
                      <a:r>
                        <a:rPr lang="en-US" altLang="ko-KR"/>
                        <a:t>(Tools)</a:t>
                      </a:r>
                      <a:r>
                        <a:rPr lang="ko-KR" altLang="en-US"/>
                        <a:t>를 선택하고 실행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/>
                        <a:t>LLM</a:t>
                      </a:r>
                      <a:r>
                        <a:rPr lang="ko-KR" altLang="en-US"/>
                        <a:t>이 </a:t>
                      </a:r>
                      <a:r>
                        <a:rPr lang="en-US" altLang="ko-KR"/>
                        <a:t>"</a:t>
                      </a:r>
                      <a:r>
                        <a:rPr lang="ko-KR" altLang="en-US"/>
                        <a:t>날씨</a:t>
                      </a:r>
                      <a:r>
                        <a:rPr lang="en-US" altLang="ko-KR"/>
                        <a:t>" </a:t>
                      </a:r>
                      <a:r>
                        <a:rPr lang="ko-KR" altLang="en-US"/>
                        <a:t>질문에 대해 </a:t>
                      </a:r>
                      <a:r>
                        <a:rPr lang="en-US" altLang="ko-KR"/>
                        <a:t>"Weather API" </a:t>
                      </a:r>
                      <a:r>
                        <a:rPr lang="ko-KR" altLang="en-US"/>
                        <a:t>함수를 호출하도록 결정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626551"/>
                  </a:ext>
                </a:extLst>
              </a:tr>
              <a:tr h="634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Memory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대화 기록을 저장하고 관리하여 문맥 유지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 err="1"/>
                        <a:t>챗봇이</a:t>
                      </a:r>
                      <a:r>
                        <a:rPr lang="ko-KR" altLang="en-US" dirty="0"/>
                        <a:t> 이전 대화 내용을 기억하도록 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0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46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45050-8C0B-AB91-B870-63CAE9CA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체인성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E56B95-8294-EA2E-5C1B-4BE787BF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랭체인의</a:t>
            </a:r>
            <a:r>
              <a:rPr lang="ko-KR" altLang="en-US" dirty="0"/>
              <a:t> 이름</a:t>
            </a:r>
            <a:r>
              <a:rPr lang="en-US" altLang="ko-KR" dirty="0"/>
              <a:t>(</a:t>
            </a:r>
            <a:r>
              <a:rPr lang="en-US" altLang="ko-KR" b="1" dirty="0"/>
              <a:t>Lang</a:t>
            </a:r>
            <a:r>
              <a:rPr lang="en-US" altLang="ko-KR" dirty="0"/>
              <a:t>uage </a:t>
            </a:r>
            <a:r>
              <a:rPr lang="en-US" altLang="ko-KR" b="1" dirty="0"/>
              <a:t>Chain</a:t>
            </a:r>
            <a:r>
              <a:rPr lang="en-US" altLang="ko-KR" dirty="0"/>
              <a:t>)</a:t>
            </a:r>
            <a:r>
              <a:rPr lang="ko-KR" altLang="en-US" dirty="0"/>
              <a:t>처럼</a:t>
            </a:r>
            <a:r>
              <a:rPr lang="en-US" altLang="ko-KR" dirty="0"/>
              <a:t>, </a:t>
            </a:r>
            <a:r>
              <a:rPr lang="ko-KR" altLang="en-US" dirty="0"/>
              <a:t>가장 중요한 개념은 </a:t>
            </a:r>
            <a:r>
              <a:rPr lang="ko-KR" altLang="en-US" b="1" dirty="0"/>
              <a:t>체인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체인은 여러 모듈을 연결하여 </a:t>
            </a:r>
            <a:r>
              <a:rPr lang="en-US" altLang="ko-KR" dirty="0"/>
              <a:t>"A </a:t>
            </a:r>
            <a:r>
              <a:rPr lang="ko-KR" altLang="en-US" dirty="0"/>
              <a:t>작업이 끝나면 </a:t>
            </a:r>
            <a:r>
              <a:rPr lang="en-US" altLang="ko-KR" dirty="0"/>
              <a:t>B </a:t>
            </a:r>
            <a:r>
              <a:rPr lang="ko-KR" altLang="en-US" dirty="0"/>
              <a:t>작업을 수행하고</a:t>
            </a:r>
            <a:r>
              <a:rPr lang="en-US" altLang="ko-KR" dirty="0"/>
              <a:t>, </a:t>
            </a:r>
            <a:r>
              <a:rPr lang="ko-KR" altLang="en-US" dirty="0"/>
              <a:t>그 결과를 </a:t>
            </a:r>
            <a:r>
              <a:rPr lang="en-US" altLang="ko-KR" dirty="0"/>
              <a:t>C</a:t>
            </a:r>
            <a:r>
              <a:rPr lang="ko-KR" altLang="en-US" dirty="0"/>
              <a:t>에 전달하라</a:t>
            </a:r>
            <a:r>
              <a:rPr lang="en-US" altLang="ko-KR" dirty="0"/>
              <a:t>"</a:t>
            </a:r>
            <a:r>
              <a:rPr lang="ko-KR" altLang="en-US" dirty="0"/>
              <a:t>는 워크플로우를 정의합니다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예시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b="1" dirty="0"/>
              <a:t>"RAG </a:t>
            </a:r>
            <a:r>
              <a:rPr lang="ko-KR" altLang="en-US" b="1" dirty="0"/>
              <a:t>체인</a:t>
            </a:r>
            <a:r>
              <a:rPr lang="en-US" altLang="ko-KR" b="1" dirty="0"/>
              <a:t>"</a:t>
            </a:r>
            <a:endParaRPr lang="ko-KR" altLang="en-US" dirty="0"/>
          </a:p>
          <a:p>
            <a:pPr lvl="1"/>
            <a:r>
              <a:rPr lang="ko-KR" altLang="en-US" b="1" dirty="0"/>
              <a:t>사용자 질문</a:t>
            </a:r>
            <a:r>
              <a:rPr lang="ko-KR" altLang="en-US" dirty="0"/>
              <a:t>을 받는다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Retrieval</a:t>
            </a:r>
            <a:r>
              <a:rPr lang="ko-KR" altLang="en-US" dirty="0"/>
              <a:t> 모듈을 사용하여 </a:t>
            </a:r>
            <a:r>
              <a:rPr lang="ko-KR" altLang="en-US" b="1" dirty="0"/>
              <a:t>관련 문서</a:t>
            </a:r>
            <a:r>
              <a:rPr lang="ko-KR" altLang="en-US" dirty="0"/>
              <a:t>를 검색한다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검색된 문서와 질문을 </a:t>
            </a:r>
            <a:r>
              <a:rPr lang="en-US" altLang="ko-KR" dirty="0"/>
              <a:t>Prompt</a:t>
            </a:r>
            <a:r>
              <a:rPr lang="ko-KR" altLang="en-US" dirty="0"/>
              <a:t> 템플릿에 넣어 </a:t>
            </a:r>
            <a:r>
              <a:rPr lang="ko-KR" altLang="en-US" b="1" dirty="0"/>
              <a:t>새로운 프롬프트</a:t>
            </a:r>
            <a:r>
              <a:rPr lang="ko-KR" altLang="en-US" dirty="0"/>
              <a:t>를 만든다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새 프롬프트를 </a:t>
            </a:r>
            <a:r>
              <a:rPr lang="en-US" altLang="ko-KR" dirty="0"/>
              <a:t>Model</a:t>
            </a:r>
            <a:r>
              <a:rPr lang="ko-KR" altLang="en-US" dirty="0"/>
              <a:t> 모듈을 통해 </a:t>
            </a:r>
            <a:r>
              <a:rPr lang="en-US" altLang="ko-KR" dirty="0"/>
              <a:t>LLM</a:t>
            </a:r>
            <a:r>
              <a:rPr lang="ko-KR" altLang="en-US" dirty="0"/>
              <a:t>에게 보내 </a:t>
            </a:r>
            <a:r>
              <a:rPr lang="ko-KR" altLang="en-US" b="1" dirty="0"/>
              <a:t>최종 답변</a:t>
            </a:r>
            <a:r>
              <a:rPr lang="ko-KR" altLang="en-US" dirty="0"/>
              <a:t>을 생성한다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669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386E7-0DAF-FCED-31D6-A56A0E13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에이전트 </a:t>
            </a:r>
            <a:r>
              <a:rPr lang="en-US" altLang="ko-KR" b="1" dirty="0"/>
              <a:t>(Agents)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C8CDDE-371B-5B80-7BF1-D0CC857B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에이전트는 </a:t>
            </a:r>
            <a:r>
              <a:rPr lang="en-US" altLang="ko-KR" dirty="0"/>
              <a:t>LLM</a:t>
            </a:r>
            <a:r>
              <a:rPr lang="ko-KR" altLang="en-US" dirty="0"/>
              <a:t>에 </a:t>
            </a:r>
            <a:r>
              <a:rPr lang="ko-KR" altLang="en-US" b="1" dirty="0"/>
              <a:t>추가적인 자율성</a:t>
            </a:r>
            <a:r>
              <a:rPr lang="ko-KR" altLang="en-US" dirty="0"/>
              <a:t>을 부여하는 모듈입니다</a:t>
            </a:r>
            <a:r>
              <a:rPr lang="en-US" altLang="ko-KR" dirty="0"/>
              <a:t>. </a:t>
            </a:r>
            <a:r>
              <a:rPr lang="ko-KR" altLang="en-US" dirty="0"/>
              <a:t>에이전트는 사용 가능한 </a:t>
            </a:r>
            <a:r>
              <a:rPr lang="ko-KR" altLang="en-US" b="1" dirty="0"/>
              <a:t>도구</a:t>
            </a:r>
            <a:r>
              <a:rPr lang="en-US" altLang="ko-KR" b="1" dirty="0"/>
              <a:t>(Tools)</a:t>
            </a:r>
            <a:r>
              <a:rPr lang="ko-KR" altLang="en-US" dirty="0"/>
              <a:t> 목록을 제공받고</a:t>
            </a:r>
            <a:r>
              <a:rPr lang="en-US" altLang="ko-KR" dirty="0"/>
              <a:t>, </a:t>
            </a:r>
            <a:r>
              <a:rPr lang="ko-KR" altLang="en-US" dirty="0"/>
              <a:t>현재 질문에 답하기 위해 어떤 도구를 사용할지 </a:t>
            </a:r>
            <a:r>
              <a:rPr lang="ko-KR" altLang="en-US" b="1" dirty="0"/>
              <a:t>스스로 추론</a:t>
            </a:r>
            <a:r>
              <a:rPr lang="ko-KR" altLang="en-US" dirty="0"/>
              <a:t>하고 결정한 뒤</a:t>
            </a:r>
            <a:r>
              <a:rPr lang="en-US" altLang="ko-KR" dirty="0"/>
              <a:t>, </a:t>
            </a:r>
            <a:r>
              <a:rPr lang="ko-KR" altLang="en-US" dirty="0"/>
              <a:t>그 도구의 결과를 바탕으로 답변을 완성합니다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691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54FDFC-4ABD-1E4C-3BB5-C2C2CA45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</a:t>
            </a:r>
            <a:r>
              <a:rPr lang="ko-KR" altLang="en-US" dirty="0" err="1"/>
              <a:t>랭체인을</a:t>
            </a:r>
            <a:r>
              <a:rPr lang="ko-KR" altLang="en-US" dirty="0"/>
              <a:t> 사용하는가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505C4D-5FAA-22BD-AE60-DA024561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개발 속도 향상</a:t>
            </a:r>
            <a:r>
              <a:rPr lang="en-US" altLang="ko-KR" dirty="0"/>
              <a:t>: </a:t>
            </a:r>
            <a:r>
              <a:rPr lang="ko-KR" altLang="en-US" dirty="0"/>
              <a:t>복잡한 </a:t>
            </a:r>
            <a:r>
              <a:rPr lang="en-US" altLang="ko-KR" dirty="0"/>
              <a:t>LLM </a:t>
            </a:r>
            <a:r>
              <a:rPr lang="ko-KR" altLang="en-US" dirty="0"/>
              <a:t>애플리케이션을 처음부터 코딩할 필요 없이</a:t>
            </a:r>
            <a:r>
              <a:rPr lang="en-US" altLang="ko-KR" dirty="0"/>
              <a:t>, </a:t>
            </a:r>
            <a:r>
              <a:rPr lang="ko-KR" altLang="en-US" dirty="0" err="1"/>
              <a:t>랭체인에서</a:t>
            </a:r>
            <a:r>
              <a:rPr lang="ko-KR" altLang="en-US" dirty="0"/>
              <a:t> 제공하는 검증된 모듈을 조합하여 빠르게 개발할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표준화 및 유지보수</a:t>
            </a:r>
            <a:r>
              <a:rPr lang="en-US" altLang="ko-KR" dirty="0"/>
              <a:t>: </a:t>
            </a:r>
            <a:r>
              <a:rPr lang="ko-KR" altLang="en-US" dirty="0"/>
              <a:t>코드가 표준화된 구조를 따르므로</a:t>
            </a:r>
            <a:r>
              <a:rPr lang="en-US" altLang="ko-KR" dirty="0"/>
              <a:t>, </a:t>
            </a:r>
            <a:r>
              <a:rPr lang="ko-KR" altLang="en-US" dirty="0"/>
              <a:t>모델 교체나 기능 추가가 쉽습니다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복잡한 작업 처리</a:t>
            </a:r>
            <a:r>
              <a:rPr lang="en-US" altLang="ko-KR" dirty="0"/>
              <a:t>: RAG, </a:t>
            </a:r>
            <a:r>
              <a:rPr lang="ko-KR" altLang="en-US" dirty="0"/>
              <a:t>복잡한 데이터 분석</a:t>
            </a:r>
            <a:r>
              <a:rPr lang="en-US" altLang="ko-KR" dirty="0"/>
              <a:t>, API </a:t>
            </a:r>
            <a:r>
              <a:rPr lang="ko-KR" altLang="en-US" dirty="0"/>
              <a:t>호출 등 </a:t>
            </a:r>
            <a:r>
              <a:rPr lang="en-US" altLang="ko-KR" dirty="0"/>
              <a:t>LLM </a:t>
            </a:r>
            <a:r>
              <a:rPr lang="ko-KR" altLang="en-US" dirty="0"/>
              <a:t>단독으로는 처리하기 어려운 다단계 작업을 효율적으로 자동화할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3116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57FBB3-4A4D-B686-6882-34946356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랭체인</a:t>
            </a:r>
            <a:r>
              <a:rPr lang="ko-KR" altLang="en-US" dirty="0"/>
              <a:t> 설치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07785B-EA5C-FFD3-3303-B2149CB3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pip install </a:t>
            </a:r>
            <a:r>
              <a:rPr lang="en-US" altLang="ko-KR" dirty="0" err="1"/>
              <a:t>langchain</a:t>
            </a:r>
            <a:r>
              <a:rPr lang="en-US" altLang="ko-KR" dirty="0"/>
              <a:t> </a:t>
            </a:r>
            <a:r>
              <a:rPr lang="en-US" altLang="ko-KR" dirty="0" err="1"/>
              <a:t>langchain</a:t>
            </a:r>
            <a:r>
              <a:rPr lang="en-US" altLang="ko-KR" dirty="0"/>
              <a:t>-google-</a:t>
            </a:r>
            <a:r>
              <a:rPr lang="en-US" altLang="ko-KR" dirty="0" err="1"/>
              <a:t>genai</a:t>
            </a:r>
            <a:r>
              <a:rPr lang="en-US" altLang="ko-KR" dirty="0"/>
              <a:t> </a:t>
            </a:r>
            <a:r>
              <a:rPr lang="en-US" altLang="ko-KR" dirty="0" err="1"/>
              <a:t>langchain</a:t>
            </a:r>
            <a:r>
              <a:rPr lang="en-US" altLang="ko-KR" dirty="0"/>
              <a:t>-chroma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744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3A4DC-D610-3F0D-24AC-1247E604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토큰나이징 예시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0B34CE17-450C-3A0A-9796-84D2D577E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59" y="1432836"/>
            <a:ext cx="4485116" cy="4485116"/>
          </a:xfrm>
        </p:spPr>
      </p:pic>
    </p:spTree>
    <p:extLst>
      <p:ext uri="{BB962C8B-B14F-4D97-AF65-F5344CB8AC3E}">
        <p14:creationId xmlns:p14="http://schemas.microsoft.com/office/powerpoint/2010/main" val="1694279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5D03A9-06A8-C32B-359D-47B0B7C858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OpenAI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0F2055-C1EA-AA7D-7668-5B5EDF29C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9023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16E23-FD8E-B229-218D-6DC121DD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런팟을</a:t>
            </a:r>
            <a:r>
              <a:rPr lang="ko-KR" altLang="en-US" b="1" dirty="0"/>
              <a:t> 이용한 실습 환경 설정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1657AD-075C-D82D-E8B6-283D47EA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런팟에서</a:t>
            </a:r>
            <a:r>
              <a:rPr lang="ko-KR" altLang="en-US" dirty="0"/>
              <a:t> </a:t>
            </a:r>
            <a:r>
              <a:rPr lang="en-US" altLang="ko-KR" dirty="0"/>
              <a:t>GPU</a:t>
            </a:r>
            <a:r>
              <a:rPr lang="ko-KR" altLang="en-US" dirty="0"/>
              <a:t>서버를 대여하여 실습하는 방법에 대해서 알아봅시다</a:t>
            </a:r>
            <a:r>
              <a:rPr lang="en-US" altLang="ko-KR" dirty="0"/>
              <a:t>. </a:t>
            </a:r>
            <a:r>
              <a:rPr lang="ko-KR" altLang="en-US" dirty="0"/>
              <a:t>구글 검색창에 ‘</a:t>
            </a:r>
            <a:r>
              <a:rPr lang="en-US" altLang="ko-KR" dirty="0" err="1"/>
              <a:t>runpod</a:t>
            </a:r>
            <a:r>
              <a:rPr lang="en-US" altLang="ko-KR" dirty="0"/>
              <a:t>’</a:t>
            </a:r>
            <a:r>
              <a:rPr lang="ko-KR" altLang="en-US" dirty="0"/>
              <a:t>을 검색하여 </a:t>
            </a:r>
            <a:r>
              <a:rPr lang="en-US" altLang="ko-KR" dirty="0" err="1"/>
              <a:t>RunPod</a:t>
            </a:r>
            <a:r>
              <a:rPr lang="ko-KR" altLang="en-US" dirty="0"/>
              <a:t>이라는 웹사이트에 접속합니다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런팟</a:t>
            </a:r>
            <a:r>
              <a:rPr lang="en-US" altLang="ko-KR" dirty="0"/>
              <a:t>: https://</a:t>
            </a:r>
            <a:r>
              <a:rPr lang="en-US" altLang="ko-KR" dirty="0" err="1"/>
              <a:t>www.runpod.io</a:t>
            </a:r>
            <a:r>
              <a:rPr lang="en-US" altLang="ko-KR" dirty="0"/>
              <a:t>/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639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63FA1-01E9-5D8F-6905-4629A553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F98F69-4C23-7F2E-5FF4-4D833CC3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err="1">
                <a:hlinkClick r:id="rId2"/>
              </a:rPr>
              <a:t>platform.openai.com</a:t>
            </a:r>
            <a:r>
              <a:rPr lang="en-US" altLang="ko-KR" dirty="0">
                <a:hlinkClick r:id="rId2"/>
              </a:rPr>
              <a:t>/docs/overview</a:t>
            </a:r>
            <a:endParaRPr lang="en-US" altLang="ko-KR" dirty="0"/>
          </a:p>
          <a:p>
            <a:r>
              <a:rPr lang="en-US" altLang="ko-KR" dirty="0"/>
              <a:t>https://</a:t>
            </a:r>
            <a:r>
              <a:rPr lang="en-US" altLang="ko-KR" dirty="0" err="1"/>
              <a:t>platform.openai.com</a:t>
            </a:r>
            <a:r>
              <a:rPr lang="en-US" altLang="ko-KR" dirty="0"/>
              <a:t>/</a:t>
            </a:r>
            <a:r>
              <a:rPr lang="en-US" altLang="ko-KR" dirty="0" err="1"/>
              <a:t>api</a:t>
            </a:r>
            <a:r>
              <a:rPr lang="en-US" altLang="ko-KR" dirty="0"/>
              <a:t>-keys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005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4B6404-F35A-A1C0-242A-75B64609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API key </a:t>
            </a:r>
            <a:r>
              <a:rPr lang="ko-KR" altLang="en-US" dirty="0"/>
              <a:t>발급받기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9DB611-514A-C537-AB18-1A97E74B9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err="1">
                <a:hlinkClick r:id="rId2"/>
              </a:rPr>
              <a:t>platform.openai.com</a:t>
            </a:r>
            <a:r>
              <a:rPr lang="en-US" altLang="ko-KR" dirty="0">
                <a:hlinkClick r:id="rId2"/>
              </a:rPr>
              <a:t>/</a:t>
            </a:r>
            <a:r>
              <a:rPr lang="en-US" altLang="ko-KR" dirty="0" err="1">
                <a:hlinkClick r:id="rId2"/>
              </a:rPr>
              <a:t>api</a:t>
            </a:r>
            <a:r>
              <a:rPr lang="en-US" altLang="ko-KR" dirty="0">
                <a:hlinkClick r:id="rId2"/>
              </a:rPr>
              <a:t>-keys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5F8D33-A400-93BB-C8D9-33F8E030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3" y="1931348"/>
            <a:ext cx="9547185" cy="32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8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DE95B2-5ADB-A5DA-535A-5322C4B8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키생성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B70F5FC-D80C-BD38-15FF-FA5BC124A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048" y="1196635"/>
            <a:ext cx="5753903" cy="4877481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9741768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9BAEE-2261-D93E-415D-9E50C2D7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2E6F9B-86C4-7DB8-EB52-EC402A0B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powershell</a:t>
            </a:r>
            <a:r>
              <a:rPr lang="ko-KR" altLang="en-US" dirty="0"/>
              <a:t>을 관리자 권한으로 </a:t>
            </a:r>
            <a:endParaRPr lang="en-US" altLang="ko-KR" dirty="0"/>
          </a:p>
          <a:p>
            <a:r>
              <a:rPr lang="en-US" altLang="ko-KR" dirty="0" err="1"/>
              <a:t>conda</a:t>
            </a:r>
            <a:r>
              <a:rPr lang="en-US" altLang="ko-KR" dirty="0"/>
              <a:t> activate </a:t>
            </a:r>
            <a:r>
              <a:rPr lang="en-US" altLang="ko-KR" dirty="0" err="1"/>
              <a:t>llm_env</a:t>
            </a:r>
            <a:endParaRPr lang="en-US" altLang="ko-KR" dirty="0"/>
          </a:p>
          <a:p>
            <a:r>
              <a:rPr lang="en-US" altLang="ko-KR" dirty="0"/>
              <a:t>pip install </a:t>
            </a:r>
            <a:r>
              <a:rPr lang="en-US" altLang="ko-KR" dirty="0" err="1"/>
              <a:t>openai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035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9FF76-A76B-0B46-7B1C-DDA6A601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6F4956E-7E60-0238-6ED9-100B25DC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383071"/>
              </p:ext>
            </p:extLst>
          </p:nvPr>
        </p:nvGraphicFramePr>
        <p:xfrm>
          <a:off x="838200" y="1093788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39">
                  <a:extLst>
                    <a:ext uri="{9D8B030D-6E8A-4147-A177-3AD203B41FA5}">
                      <a16:colId xmlns:a16="http://schemas.microsoft.com/office/drawing/2014/main" val="3369184671"/>
                    </a:ext>
                  </a:extLst>
                </a:gridCol>
                <a:gridCol w="1739278">
                  <a:extLst>
                    <a:ext uri="{9D8B030D-6E8A-4147-A177-3AD203B41FA5}">
                      <a16:colId xmlns:a16="http://schemas.microsoft.com/office/drawing/2014/main" val="4256507563"/>
                    </a:ext>
                  </a:extLst>
                </a:gridCol>
                <a:gridCol w="6916083">
                  <a:extLst>
                    <a:ext uri="{9D8B030D-6E8A-4147-A177-3AD203B41FA5}">
                      <a16:colId xmlns:a16="http://schemas.microsoft.com/office/drawing/2014/main" val="3537306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 dirty="0"/>
                        <a:t>악기 </a:t>
                      </a:r>
                      <a:r>
                        <a:rPr lang="en-US" altLang="ko-KR" b="1" dirty="0"/>
                        <a:t>(</a:t>
                      </a:r>
                      <a:r>
                        <a:rPr lang="ko-KR" altLang="en-US" b="1" dirty="0"/>
                        <a:t>기타</a:t>
                      </a:r>
                      <a:r>
                        <a:rPr lang="en-US" altLang="ko-KR" b="1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일반 사진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Courier New" panose="02070309020205020404" pitchFamily="49" charset="0"/>
                        </a:rPr>
                        <a:t>https://</a:t>
                      </a:r>
                      <a:r>
                        <a:rPr lang="en-US" dirty="0" err="1">
                          <a:latin typeface="Courier New" panose="02070309020205020404" pitchFamily="49" charset="0"/>
                        </a:rPr>
                        <a:t>storage.googleapis.com</a:t>
                      </a:r>
                      <a:r>
                        <a:rPr lang="en-US" dirty="0">
                          <a:latin typeface="Courier New" panose="02070309020205020404" pitchFamily="49" charset="0"/>
                        </a:rPr>
                        <a:t>/cloud-samples-data/generative-ai/image/</a:t>
                      </a:r>
                      <a:r>
                        <a:rPr lang="en-US" dirty="0" err="1">
                          <a:latin typeface="Courier New" panose="02070309020205020404" pitchFamily="49" charset="0"/>
                        </a:rPr>
                        <a:t>instrument.jpg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81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고양이 사진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일반 사진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https://storage.googleapis.com/cloud-samples-data/generative-ai/image/cat.jpg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30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자동차 내부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일반 사진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https://storage.googleapis.com/cloud-samples-data/generative-ai/image/car_interior.jpg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60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선인장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일반 사진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https://storage.googleapis.com/cloud-samples-data/generative-ai/image/cactus.jpg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97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책 표지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dirty="0"/>
                        <a:t>텍스트 포함 이미지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Courier New" panose="02070309020205020404" pitchFamily="49" charset="0"/>
                        </a:rPr>
                        <a:t>https://storage.googleapis.com/cloud-samples-data/generative-ai/image/book_cover.jpg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90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b="1"/>
                        <a:t>다이어그램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/>
                        <a:t>기술적인 선 그림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Courier New" panose="02070309020205020404" pitchFamily="49" charset="0"/>
                        </a:rPr>
                        <a:t>https://</a:t>
                      </a:r>
                      <a:r>
                        <a:rPr lang="en-US" dirty="0" err="1">
                          <a:latin typeface="Courier New" panose="02070309020205020404" pitchFamily="49" charset="0"/>
                        </a:rPr>
                        <a:t>storage.googleapis.com</a:t>
                      </a:r>
                      <a:r>
                        <a:rPr lang="en-US" dirty="0">
                          <a:latin typeface="Courier New" panose="02070309020205020404" pitchFamily="49" charset="0"/>
                        </a:rPr>
                        <a:t>/cloud-samples-data/generative-ai/image/</a:t>
                      </a:r>
                      <a:r>
                        <a:rPr lang="en-US" dirty="0" err="1">
                          <a:latin typeface="Courier New" panose="02070309020205020404" pitchFamily="49" charset="0"/>
                        </a:rPr>
                        <a:t>diagram.png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701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600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5176AA-4564-2975-C5C6-E1CB4BF9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에 정보를 제공하는 두 가지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B743C4-E7FC-346C-3C9A-9CB289D8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컨텍스트</a:t>
            </a:r>
            <a:r>
              <a:rPr lang="en-US" altLang="ko-KR" b="1" dirty="0"/>
              <a:t>/</a:t>
            </a:r>
            <a:r>
              <a:rPr lang="ko-KR" altLang="en-US" b="1" dirty="0"/>
              <a:t>프롬프트 정보 </a:t>
            </a:r>
            <a:r>
              <a:rPr lang="en-US" altLang="ko-KR" b="1" dirty="0"/>
              <a:t>(</a:t>
            </a:r>
            <a:r>
              <a:rPr lang="ko-KR" altLang="en-US" b="1" dirty="0"/>
              <a:t>우리가 끼워 넣는 정보</a:t>
            </a:r>
            <a:r>
              <a:rPr lang="en-US" altLang="ko-KR" b="1" dirty="0"/>
              <a:t>)</a:t>
            </a:r>
          </a:p>
          <a:p>
            <a:r>
              <a:rPr lang="ko-KR" altLang="en-US" b="1" dirty="0"/>
              <a:t>역할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이 </a:t>
            </a:r>
            <a:r>
              <a:rPr lang="ko-KR" altLang="en-US" b="1" dirty="0"/>
              <a:t>응답을 생성</a:t>
            </a:r>
            <a:r>
              <a:rPr lang="ko-KR" altLang="en-US" dirty="0"/>
              <a:t>하는 데 필요한 </a:t>
            </a:r>
            <a:r>
              <a:rPr lang="ko-KR" altLang="en-US" b="1" dirty="0"/>
              <a:t>직접적인 지식이나 맥락</a:t>
            </a:r>
            <a:r>
              <a:rPr lang="ko-KR" altLang="en-US" dirty="0"/>
              <a:t>을 제공합니다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방식</a:t>
            </a:r>
            <a:r>
              <a:rPr lang="en-US" altLang="ko-KR" b="1" dirty="0"/>
              <a:t>:</a:t>
            </a:r>
            <a:r>
              <a:rPr lang="ko-KR" altLang="en-US" dirty="0"/>
              <a:t> 텍스트</a:t>
            </a:r>
            <a:r>
              <a:rPr lang="en-US" altLang="ko-KR" dirty="0"/>
              <a:t>, </a:t>
            </a:r>
            <a:r>
              <a:rPr lang="ko-KR" altLang="en-US" dirty="0"/>
              <a:t>이미지</a:t>
            </a:r>
            <a:r>
              <a:rPr lang="en-US" altLang="ko-KR" dirty="0"/>
              <a:t>, </a:t>
            </a:r>
            <a:r>
              <a:rPr lang="ko-KR" altLang="en-US" dirty="0"/>
              <a:t>오디오 등의 데이터를 프롬프트 안에 담아 </a:t>
            </a:r>
            <a:r>
              <a:rPr lang="en-US" altLang="ko-KR" dirty="0"/>
              <a:t>LLM</a:t>
            </a:r>
            <a:r>
              <a:rPr lang="ko-KR" altLang="en-US" dirty="0"/>
              <a:t>에 직접 전달합니다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예시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en-US" altLang="ko-KR" b="1" dirty="0"/>
              <a:t>"</a:t>
            </a:r>
            <a:r>
              <a:rPr lang="ko-KR" altLang="en-US" b="1" dirty="0"/>
              <a:t>이 문단을 요약해 줘</a:t>
            </a:r>
            <a:r>
              <a:rPr lang="en-US" altLang="ko-KR" b="1" dirty="0"/>
              <a:t>."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요약할 텍스트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/>
              <a:t>"</a:t>
            </a:r>
            <a:r>
              <a:rPr lang="ko-KR" altLang="en-US" b="1" dirty="0"/>
              <a:t>너는 항상 반말을 쓰는 강아지 </a:t>
            </a:r>
            <a:r>
              <a:rPr lang="ko-KR" altLang="en-US" b="1" dirty="0" err="1"/>
              <a:t>챗봇이야</a:t>
            </a:r>
            <a:r>
              <a:rPr lang="en-US" altLang="ko-KR" b="1" dirty="0"/>
              <a:t>."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역할 및 페르소나 정의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/>
              <a:t>"</a:t>
            </a:r>
            <a:r>
              <a:rPr lang="ko-KR" altLang="en-US" b="1" dirty="0"/>
              <a:t>이 영수증에 적힌 항목들을 </a:t>
            </a:r>
            <a:r>
              <a:rPr lang="en-US" altLang="ko-KR" b="1" dirty="0"/>
              <a:t>JSON</a:t>
            </a:r>
            <a:r>
              <a:rPr lang="ko-KR" altLang="en-US" b="1" dirty="0"/>
              <a:t>으로 정리해 줘</a:t>
            </a:r>
            <a:r>
              <a:rPr lang="en-US" altLang="ko-KR" b="1" dirty="0"/>
              <a:t>."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분석할 데이터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883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6250B9-3596-856F-186F-E9D11C7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정보 </a:t>
            </a:r>
            <a:r>
              <a:rPr lang="en-US" altLang="ko-KR" dirty="0"/>
              <a:t>(</a:t>
            </a:r>
            <a:r>
              <a:rPr lang="ko-KR" altLang="en-US" dirty="0"/>
              <a:t>외부 도구 정보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184068-C712-6D9F-B4E4-5AC75F14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역할</a:t>
            </a:r>
            <a:r>
              <a:rPr lang="en-US" altLang="ko-KR" dirty="0"/>
              <a:t>: LLM</a:t>
            </a:r>
            <a:r>
              <a:rPr lang="ko-KR" altLang="en-US" dirty="0"/>
              <a:t>이 자신이 알지 못하는 최신 정보를 가져오거나</a:t>
            </a:r>
            <a:r>
              <a:rPr lang="en-US" altLang="ko-KR" dirty="0"/>
              <a:t>, </a:t>
            </a:r>
            <a:r>
              <a:rPr lang="ko-KR" altLang="en-US" dirty="0"/>
              <a:t>복잡한 외부 작업을 수행할 수 있도록 통로를 만들어 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방식</a:t>
            </a:r>
            <a:r>
              <a:rPr lang="en-US" altLang="ko-KR" dirty="0"/>
              <a:t>: LLM </a:t>
            </a:r>
            <a:r>
              <a:rPr lang="ko-KR" altLang="en-US" dirty="0"/>
              <a:t>자체에 함수 코드를 주입하는 것이 아니라</a:t>
            </a:r>
            <a:r>
              <a:rPr lang="en-US" altLang="ko-KR" dirty="0"/>
              <a:t>, </a:t>
            </a:r>
            <a:r>
              <a:rPr lang="ko-KR" altLang="en-US" dirty="0"/>
              <a:t>함수의 이름과 입력</a:t>
            </a:r>
            <a:r>
              <a:rPr lang="en-US" altLang="ko-KR" dirty="0"/>
              <a:t>/</a:t>
            </a:r>
            <a:r>
              <a:rPr lang="ko-KR" altLang="en-US" dirty="0"/>
              <a:t>출력 규칙</a:t>
            </a:r>
            <a:r>
              <a:rPr lang="en-US" altLang="ko-KR" dirty="0"/>
              <a:t>(</a:t>
            </a:r>
            <a:r>
              <a:rPr lang="ko-KR" altLang="en-US" dirty="0"/>
              <a:t>스키마</a:t>
            </a:r>
            <a:r>
              <a:rPr lang="en-US" altLang="ko-KR"/>
              <a:t>)</a:t>
            </a:r>
            <a:r>
              <a:rPr lang="ko-KR" altLang="en-US"/>
              <a:t>만 </a:t>
            </a:r>
            <a:r>
              <a:rPr lang="ko-KR" altLang="en-US" dirty="0"/>
              <a:t>알려줍니다</a:t>
            </a:r>
            <a:r>
              <a:rPr lang="en-US" altLang="ko-KR" dirty="0"/>
              <a:t>. LLM</a:t>
            </a:r>
            <a:r>
              <a:rPr lang="ko-KR" altLang="en-US" dirty="0"/>
              <a:t>은 이 규칙을 보고 </a:t>
            </a:r>
            <a:r>
              <a:rPr lang="en-US" altLang="ko-KR" dirty="0"/>
              <a:t>'</a:t>
            </a:r>
            <a:r>
              <a:rPr lang="ko-KR" altLang="en-US" dirty="0"/>
              <a:t>이 함수를 호출해야 한다</a:t>
            </a:r>
            <a:r>
              <a:rPr lang="en-US" altLang="ko-KR" dirty="0"/>
              <a:t>'</a:t>
            </a:r>
            <a:r>
              <a:rPr lang="ko-KR" altLang="en-US" dirty="0"/>
              <a:t>고 판단하여 호출할 인수를 생성합니다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예시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사용자가 </a:t>
            </a:r>
            <a:r>
              <a:rPr lang="en-US" altLang="ko-KR" dirty="0"/>
              <a:t>"</a:t>
            </a:r>
            <a:r>
              <a:rPr lang="ko-KR" altLang="en-US" dirty="0"/>
              <a:t>서울의 오늘 날씨</a:t>
            </a:r>
            <a:r>
              <a:rPr lang="en-US" altLang="ko-KR" dirty="0"/>
              <a:t>"</a:t>
            </a:r>
            <a:r>
              <a:rPr lang="ko-KR" altLang="en-US" dirty="0"/>
              <a:t>를 물어보면</a:t>
            </a:r>
            <a:r>
              <a:rPr lang="en-US" altLang="ko-KR" dirty="0"/>
              <a:t>, LLM</a:t>
            </a:r>
            <a:r>
              <a:rPr lang="ko-KR" altLang="en-US" dirty="0"/>
              <a:t>은 </a:t>
            </a:r>
            <a:r>
              <a:rPr lang="en-US" altLang="ko-KR" dirty="0"/>
              <a:t>"</a:t>
            </a:r>
            <a:r>
              <a:rPr lang="ko-KR" altLang="en-US" dirty="0"/>
              <a:t>현재 날씨 </a:t>
            </a:r>
            <a:r>
              <a:rPr lang="en-US" altLang="ko-KR" dirty="0"/>
              <a:t>API"</a:t>
            </a:r>
            <a:r>
              <a:rPr lang="ko-KR" altLang="en-US" dirty="0"/>
              <a:t>라는 함수를 </a:t>
            </a:r>
            <a:r>
              <a:rPr lang="ko-KR" altLang="en-US" dirty="0" err="1"/>
              <a:t>호출해야겠다고</a:t>
            </a:r>
            <a:r>
              <a:rPr lang="ko-KR" altLang="en-US" dirty="0"/>
              <a:t> 판단하고</a:t>
            </a:r>
            <a:r>
              <a:rPr lang="en-US" altLang="ko-KR" dirty="0"/>
              <a:t>, </a:t>
            </a:r>
            <a:r>
              <a:rPr lang="ko-KR" altLang="en-US" dirty="0"/>
              <a:t>필요한 인수</a:t>
            </a:r>
            <a:r>
              <a:rPr lang="en-US" altLang="ko-KR" dirty="0"/>
              <a:t>(city="Seoul")</a:t>
            </a:r>
            <a:r>
              <a:rPr lang="ko-KR" altLang="en-US" dirty="0"/>
              <a:t>를 생성합니다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LLM</a:t>
            </a:r>
            <a:r>
              <a:rPr lang="ko-KR" altLang="en-US" dirty="0"/>
              <a:t>의 행동</a:t>
            </a:r>
            <a:r>
              <a:rPr lang="en-US" altLang="ko-KR" dirty="0"/>
              <a:t>: </a:t>
            </a:r>
            <a:r>
              <a:rPr lang="ko-KR" altLang="en-US" dirty="0"/>
              <a:t>답변 대신 </a:t>
            </a:r>
            <a:r>
              <a:rPr lang="en-US" altLang="ko-KR" dirty="0"/>
              <a:t>{"</a:t>
            </a:r>
            <a:r>
              <a:rPr lang="en-US" altLang="ko-KR" dirty="0" err="1"/>
              <a:t>function_call</a:t>
            </a:r>
            <a:r>
              <a:rPr lang="en-US" altLang="ko-KR" dirty="0"/>
              <a:t>": "</a:t>
            </a:r>
            <a:r>
              <a:rPr lang="en-US" altLang="ko-KR" dirty="0" err="1"/>
              <a:t>get_weather</a:t>
            </a:r>
            <a:r>
              <a:rPr lang="en-US" altLang="ko-KR" dirty="0"/>
              <a:t>", "</a:t>
            </a:r>
            <a:r>
              <a:rPr lang="en-US" altLang="ko-KR" dirty="0" err="1"/>
              <a:t>args</a:t>
            </a:r>
            <a:r>
              <a:rPr lang="en-US" altLang="ko-KR" dirty="0"/>
              <a:t>": {"city": "Seoul"}}</a:t>
            </a:r>
            <a:r>
              <a:rPr lang="ko-KR" altLang="en-US" dirty="0"/>
              <a:t>와 같은 호출 요청을 생성합니다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490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0FFDE6-8976-457F-DA53-BFDF4AD8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을 이용한 </a:t>
            </a:r>
            <a:r>
              <a:rPr lang="ko-KR" altLang="en-US" dirty="0" err="1"/>
              <a:t>챗봇</a:t>
            </a:r>
            <a:r>
              <a:rPr lang="ko-KR" altLang="en-US" dirty="0"/>
              <a:t> 구성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7E971F-5D9D-9DAD-CD33-791651C53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1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0F3B5F-F1D7-176C-F038-C0F2CAAF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임베딩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0242441-FB6D-E7D3-1B4D-CC67087D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2" y="1093788"/>
            <a:ext cx="5083175" cy="5083175"/>
          </a:xfrm>
        </p:spPr>
      </p:pic>
    </p:spTree>
    <p:extLst>
      <p:ext uri="{BB962C8B-B14F-4D97-AF65-F5344CB8AC3E}">
        <p14:creationId xmlns:p14="http://schemas.microsoft.com/office/powerpoint/2010/main" val="25569308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4E738F-3B32-2FF4-B16B-393DE504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 선정 및 프롬프트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492D56-D7B8-33F9-A8D7-CE6617A8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err="1"/>
              <a:t>챗봇의</a:t>
            </a:r>
            <a:r>
              <a:rPr lang="ko-KR" altLang="en-US" dirty="0"/>
              <a:t> 성능과 응답 스타일을 결정하는 가장 중요한 단계입니다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LLM </a:t>
            </a:r>
            <a:r>
              <a:rPr lang="ko-KR" altLang="en-US" b="1" dirty="0"/>
              <a:t>모델 선정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클라우드 기반 </a:t>
            </a:r>
            <a:r>
              <a:rPr lang="en-US" altLang="ko-KR" b="1" dirty="0"/>
              <a:t>(OpenAI </a:t>
            </a:r>
            <a:r>
              <a:rPr lang="en-US" altLang="ko-KR" b="1" dirty="0" err="1"/>
              <a:t>GPT</a:t>
            </a:r>
            <a:r>
              <a:rPr lang="en-US" altLang="ko-KR" b="1" dirty="0"/>
              <a:t>, Gemini </a:t>
            </a:r>
            <a:r>
              <a:rPr lang="ko-KR" altLang="en-US" b="1" dirty="0"/>
              <a:t>등</a:t>
            </a:r>
            <a:r>
              <a:rPr lang="en-US" altLang="ko-KR" b="1" dirty="0"/>
              <a:t>):</a:t>
            </a:r>
            <a:r>
              <a:rPr lang="ko-KR" altLang="en-US" dirty="0"/>
              <a:t> 높은 성능과 빠른 개발 속도가 장점이나</a:t>
            </a:r>
            <a:r>
              <a:rPr lang="en-US" altLang="ko-KR" dirty="0"/>
              <a:t>, </a:t>
            </a:r>
            <a:r>
              <a:rPr lang="ko-KR" altLang="en-US" dirty="0"/>
              <a:t>비용과 데이터 보안에 유의해야 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/>
              <a:t>자체 호스팅 모델 </a:t>
            </a:r>
            <a:r>
              <a:rPr lang="en-US" altLang="ko-KR" b="1" dirty="0"/>
              <a:t>(Llama, Mistral </a:t>
            </a:r>
            <a:r>
              <a:rPr lang="ko-KR" altLang="en-US" b="1" dirty="0"/>
              <a:t>등</a:t>
            </a:r>
            <a:r>
              <a:rPr lang="en-US" altLang="ko-KR" b="1" dirty="0"/>
              <a:t>):</a:t>
            </a:r>
            <a:r>
              <a:rPr lang="ko-KR" altLang="en-US" dirty="0"/>
              <a:t> 데이터 보안에 유리하고 비용 통제가 가능하지만</a:t>
            </a:r>
            <a:r>
              <a:rPr lang="en-US" altLang="ko-KR" dirty="0"/>
              <a:t>, </a:t>
            </a:r>
            <a:r>
              <a:rPr lang="ko-KR" altLang="en-US" dirty="0"/>
              <a:t>모델 </a:t>
            </a:r>
            <a:r>
              <a:rPr lang="ko-KR" altLang="en-US" b="1" dirty="0" err="1"/>
              <a:t>파인튜닝</a:t>
            </a:r>
            <a:r>
              <a:rPr lang="ko-KR" altLang="en-US" dirty="0" err="1"/>
              <a:t>이나</a:t>
            </a:r>
            <a:r>
              <a:rPr lang="ko-KR" altLang="en-US" dirty="0"/>
              <a:t> </a:t>
            </a:r>
            <a:r>
              <a:rPr lang="en-US" altLang="ko-KR" b="1" dirty="0" err="1"/>
              <a:t>LoRA</a:t>
            </a:r>
            <a:r>
              <a:rPr lang="ko-KR" altLang="en-US" dirty="0"/>
              <a:t> 같은 경량화 튜닝 기법을 적용하여 모델을 특정 목적에 맞게 조정해야 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프롬프트 엔지니어링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b="1" dirty="0"/>
              <a:t>시스템 프롬프트 </a:t>
            </a:r>
            <a:r>
              <a:rPr lang="en-US" altLang="ko-KR" b="1" dirty="0"/>
              <a:t>(System Prompt):</a:t>
            </a:r>
            <a:r>
              <a:rPr lang="ko-KR" altLang="en-US" dirty="0"/>
              <a:t> </a:t>
            </a:r>
            <a:r>
              <a:rPr lang="ko-KR" altLang="en-US" dirty="0" err="1"/>
              <a:t>챗봇의</a:t>
            </a:r>
            <a:r>
              <a:rPr lang="ko-KR" altLang="en-US" dirty="0"/>
              <a:t> 역할</a:t>
            </a:r>
            <a:r>
              <a:rPr lang="en-US" altLang="ko-KR" dirty="0"/>
              <a:t>(</a:t>
            </a:r>
            <a:r>
              <a:rPr lang="ko-KR" altLang="en-US" dirty="0"/>
              <a:t>페르소나</a:t>
            </a:r>
            <a:r>
              <a:rPr lang="en-US" altLang="ko-KR" dirty="0"/>
              <a:t>), </a:t>
            </a:r>
            <a:r>
              <a:rPr lang="ko-KR" altLang="en-US" dirty="0"/>
              <a:t>응답 스타일</a:t>
            </a:r>
            <a:r>
              <a:rPr lang="en-US" altLang="ko-KR" dirty="0"/>
              <a:t>, </a:t>
            </a:r>
            <a:r>
              <a:rPr lang="ko-KR" altLang="en-US" dirty="0"/>
              <a:t>제약 조건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"</a:t>
            </a:r>
            <a:r>
              <a:rPr lang="ko-KR" altLang="en-US" dirty="0"/>
              <a:t>항상 한국어로 대답하세요</a:t>
            </a:r>
            <a:r>
              <a:rPr lang="en-US" altLang="ko-KR" dirty="0"/>
              <a:t>", "</a:t>
            </a:r>
            <a:r>
              <a:rPr lang="ko-KR" altLang="en-US" dirty="0"/>
              <a:t>모르는 정보는 추측하지 마세요</a:t>
            </a:r>
            <a:r>
              <a:rPr lang="en-US" altLang="ko-KR" dirty="0"/>
              <a:t>")</a:t>
            </a:r>
            <a:r>
              <a:rPr lang="ko-KR" altLang="en-US" dirty="0"/>
              <a:t>을 정의하여 모델의 행동을 제어합니다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b="1" dirty="0" err="1"/>
              <a:t>퓨샷</a:t>
            </a:r>
            <a:r>
              <a:rPr lang="ko-KR" altLang="en-US" b="1" dirty="0"/>
              <a:t> 학습 </a:t>
            </a:r>
            <a:r>
              <a:rPr lang="en-US" altLang="ko-KR" b="1" dirty="0"/>
              <a:t>(Few-shot Learning):</a:t>
            </a:r>
            <a:r>
              <a:rPr lang="ko-KR" altLang="en-US" dirty="0"/>
              <a:t> </a:t>
            </a:r>
            <a:r>
              <a:rPr lang="ko-KR" altLang="en-US" dirty="0" err="1"/>
              <a:t>챗봇에게</a:t>
            </a:r>
            <a:r>
              <a:rPr lang="ko-KR" altLang="en-US" dirty="0"/>
              <a:t> 몇 가지 질문</a:t>
            </a:r>
            <a:r>
              <a:rPr lang="en-US" altLang="ko-KR" dirty="0"/>
              <a:t>-</a:t>
            </a:r>
            <a:r>
              <a:rPr lang="ko-KR" altLang="en-US" dirty="0"/>
              <a:t>응답 예시를 제공하여 모델이 일관된 형식과 스타일로 응답하도록 유도합니다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1399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05E101-718B-15C8-614F-6D79BD67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맥락 및 기억 관리 </a:t>
            </a:r>
            <a:r>
              <a:rPr lang="en-US" altLang="ko-KR" b="1" dirty="0"/>
              <a:t>(Memory)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B73BC6-9518-945C-3267-1BE36EF1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은 한 번에 처리할 수 있는 토큰의 길이</a:t>
            </a:r>
            <a:r>
              <a:rPr lang="en-US" altLang="ko-KR" dirty="0"/>
              <a:t>(Context Window)</a:t>
            </a:r>
            <a:r>
              <a:rPr lang="ko-KR" altLang="en-US" dirty="0"/>
              <a:t>에 제한이 있으며</a:t>
            </a:r>
            <a:r>
              <a:rPr lang="en-US" altLang="ko-KR" dirty="0"/>
              <a:t>, </a:t>
            </a:r>
            <a:r>
              <a:rPr lang="ko-KR" altLang="en-US" dirty="0"/>
              <a:t>이전 대화 내용을 기억해야 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대화 기록 저장</a:t>
            </a:r>
            <a:r>
              <a:rPr lang="en-US" altLang="ko-KR" b="1" dirty="0"/>
              <a:t>:</a:t>
            </a:r>
            <a:r>
              <a:rPr lang="ko-KR" altLang="en-US" dirty="0"/>
              <a:t> 사용자와 </a:t>
            </a:r>
            <a:r>
              <a:rPr lang="en-US" altLang="ko-KR" dirty="0"/>
              <a:t>LLM </a:t>
            </a:r>
            <a:r>
              <a:rPr lang="ko-KR" altLang="en-US" dirty="0"/>
              <a:t>간의 이전 대화 내용을 메모리</a:t>
            </a:r>
            <a:r>
              <a:rPr lang="en-US" altLang="ko-KR" dirty="0"/>
              <a:t>(</a:t>
            </a:r>
            <a:r>
              <a:rPr lang="ko-KR" altLang="en-US" dirty="0"/>
              <a:t>데이터베이스나 캐시</a:t>
            </a:r>
            <a:r>
              <a:rPr lang="en-US" altLang="ko-KR" dirty="0"/>
              <a:t>)</a:t>
            </a:r>
            <a:r>
              <a:rPr lang="ko-KR" altLang="en-US" dirty="0"/>
              <a:t>에 저장합니다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맥락 압축</a:t>
            </a:r>
            <a:r>
              <a:rPr lang="en-US" altLang="ko-KR" b="1" dirty="0"/>
              <a:t>:</a:t>
            </a:r>
            <a:r>
              <a:rPr lang="ko-KR" altLang="en-US" dirty="0"/>
              <a:t> 대화가 길어져 컨텍스트 윈도우를 초과할 경우</a:t>
            </a:r>
            <a:r>
              <a:rPr lang="en-US" altLang="ko-KR" dirty="0"/>
              <a:t>, </a:t>
            </a:r>
            <a:r>
              <a:rPr lang="ko-KR" altLang="en-US" dirty="0"/>
              <a:t>이전 대화 내용을 **요약</a:t>
            </a:r>
            <a:r>
              <a:rPr lang="en-US" altLang="ko-KR" dirty="0"/>
              <a:t>(Summarization)**</a:t>
            </a:r>
            <a:r>
              <a:rPr lang="ko-KR" altLang="en-US" dirty="0"/>
              <a:t>하거나 </a:t>
            </a:r>
            <a:r>
              <a:rPr lang="ko-KR" altLang="en-US" b="1" dirty="0"/>
              <a:t>가장 중요한 부분만 선별</a:t>
            </a:r>
            <a:r>
              <a:rPr lang="ko-KR" altLang="en-US" dirty="0"/>
              <a:t>하여 현재 프롬프트에 포함합니다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339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89CEE-6684-DC4F-6555-6AD7AFAB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외부 지식 통합 </a:t>
            </a:r>
            <a:r>
              <a:rPr lang="en-US" altLang="ko-KR" b="1" dirty="0"/>
              <a:t>(RAG)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C52139-A366-7960-BFFF-55834A70E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="1" dirty="0"/>
              <a:t>외부 지식 통합 </a:t>
            </a:r>
            <a:r>
              <a:rPr lang="en-US" altLang="ko-KR" b="1" dirty="0"/>
              <a:t>(RAG, Retrieval-Augmented Generation)</a:t>
            </a:r>
          </a:p>
          <a:p>
            <a:r>
              <a:rPr lang="en-US" altLang="ko-KR" dirty="0"/>
              <a:t>LLM</a:t>
            </a:r>
            <a:r>
              <a:rPr lang="ko-KR" altLang="en-US" dirty="0"/>
              <a:t>의 고질적인 문제인 **환각</a:t>
            </a:r>
            <a:r>
              <a:rPr lang="en-US" altLang="ko-KR" dirty="0"/>
              <a:t>(Hallucination, </a:t>
            </a:r>
            <a:r>
              <a:rPr lang="ko-KR" altLang="en-US" dirty="0"/>
              <a:t>잘못된 정보 생성</a:t>
            </a:r>
            <a:r>
              <a:rPr lang="en-US" altLang="ko-KR" dirty="0"/>
              <a:t>)**</a:t>
            </a:r>
            <a:r>
              <a:rPr lang="ko-KR" altLang="en-US" dirty="0"/>
              <a:t>과 </a:t>
            </a:r>
            <a:r>
              <a:rPr lang="ko-KR" altLang="en-US" b="1" dirty="0"/>
              <a:t>최신 정보 부족</a:t>
            </a:r>
            <a:r>
              <a:rPr lang="ko-KR" altLang="en-US" dirty="0"/>
              <a:t> 문제를 해결하고</a:t>
            </a:r>
            <a:r>
              <a:rPr lang="en-US" altLang="ko-KR" dirty="0"/>
              <a:t>, </a:t>
            </a:r>
            <a:r>
              <a:rPr lang="ko-KR" altLang="en-US" dirty="0"/>
              <a:t>특정 조직의 내부 문서를 활용하기 위해 </a:t>
            </a:r>
            <a:r>
              <a:rPr lang="en-US" altLang="ko-KR" dirty="0"/>
              <a:t>RAG</a:t>
            </a:r>
            <a:r>
              <a:rPr lang="ko-KR" altLang="en-US" dirty="0"/>
              <a:t>를 구성합니다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지식 기반 </a:t>
            </a:r>
            <a:r>
              <a:rPr lang="en-US" altLang="ko-KR" b="1" dirty="0"/>
              <a:t>(Knowledge Base):</a:t>
            </a:r>
            <a:r>
              <a:rPr lang="ko-KR" altLang="en-US" dirty="0"/>
              <a:t> </a:t>
            </a:r>
            <a:r>
              <a:rPr lang="ko-KR" altLang="en-US" dirty="0" err="1"/>
              <a:t>챗봇이</a:t>
            </a:r>
            <a:r>
              <a:rPr lang="ko-KR" altLang="en-US" dirty="0"/>
              <a:t> 답변해야 할 내부 문서</a:t>
            </a:r>
            <a:r>
              <a:rPr lang="en-US" altLang="ko-KR" dirty="0"/>
              <a:t>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최신 데이터 등을 수집합니다</a:t>
            </a:r>
            <a:r>
              <a:rPr lang="en-US" altLang="ko-KR" dirty="0"/>
              <a:t>.</a:t>
            </a:r>
          </a:p>
          <a:p>
            <a:r>
              <a:rPr lang="ko-KR" altLang="en-US" b="1" dirty="0" err="1"/>
              <a:t>임베딩</a:t>
            </a:r>
            <a:r>
              <a:rPr lang="ko-KR" altLang="en-US" b="1" dirty="0"/>
              <a:t> 및 벡터 데이터베이스</a:t>
            </a:r>
            <a:r>
              <a:rPr lang="en-US" altLang="ko-KR" b="1" dirty="0"/>
              <a:t>:</a:t>
            </a:r>
            <a:r>
              <a:rPr lang="ko-KR" altLang="en-US" dirty="0"/>
              <a:t> 지식 기반의 문서를 </a:t>
            </a:r>
            <a:r>
              <a:rPr lang="ko-KR" altLang="en-US" b="1" dirty="0" err="1"/>
              <a:t>임베딩</a:t>
            </a:r>
            <a:r>
              <a:rPr lang="ko-KR" altLang="en-US" b="1" dirty="0"/>
              <a:t> 모델</a:t>
            </a:r>
            <a:r>
              <a:rPr lang="ko-KR" altLang="en-US" dirty="0"/>
              <a:t>을 이용해 벡터</a:t>
            </a:r>
            <a:r>
              <a:rPr lang="en-US" altLang="ko-KR" dirty="0"/>
              <a:t>(Vector)</a:t>
            </a:r>
            <a:r>
              <a:rPr lang="ko-KR" altLang="en-US" dirty="0"/>
              <a:t>로 변환하고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ko-KR" altLang="en-US" b="1" dirty="0"/>
              <a:t>벡터 데이터베이스</a:t>
            </a:r>
            <a:r>
              <a:rPr lang="ko-KR" altLang="en-US" dirty="0"/>
              <a:t>에 저장합니다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검색 및 증강</a:t>
            </a:r>
            <a:r>
              <a:rPr lang="en-US" altLang="ko-KR" b="1" dirty="0"/>
              <a:t>:</a:t>
            </a:r>
            <a:endParaRPr lang="ko-KR" altLang="en-US" dirty="0"/>
          </a:p>
          <a:p>
            <a:pPr lvl="1"/>
            <a:r>
              <a:rPr lang="ko-KR" altLang="en-US" dirty="0"/>
              <a:t>사용자 질문을 벡터로 변환합니다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벡터 데이터베이스에서 가장 유사한</a:t>
            </a:r>
            <a:r>
              <a:rPr lang="en-US" altLang="ko-KR" dirty="0"/>
              <a:t>(</a:t>
            </a:r>
            <a:r>
              <a:rPr lang="ko-KR" altLang="en-US" dirty="0"/>
              <a:t>관련성 높은</a:t>
            </a:r>
            <a:r>
              <a:rPr lang="en-US" altLang="ko-KR" dirty="0"/>
              <a:t>) </a:t>
            </a:r>
            <a:r>
              <a:rPr lang="ko-KR" altLang="en-US" dirty="0"/>
              <a:t>문서를 검색합니다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검색된 문서를 프롬프트에 포함하여 </a:t>
            </a:r>
            <a:r>
              <a:rPr lang="en-US" altLang="ko-KR" dirty="0"/>
              <a:t>LLM</a:t>
            </a:r>
            <a:r>
              <a:rPr lang="ko-KR" altLang="en-US" dirty="0"/>
              <a:t>에게 </a:t>
            </a:r>
            <a:r>
              <a:rPr lang="en-US" altLang="ko-KR" dirty="0"/>
              <a:t>"</a:t>
            </a:r>
            <a:r>
              <a:rPr lang="ko-KR" altLang="en-US" dirty="0"/>
              <a:t>이 정보를 바탕으로 대답해 줘</a:t>
            </a:r>
            <a:r>
              <a:rPr lang="en-US" altLang="ko-KR" dirty="0"/>
              <a:t>"</a:t>
            </a:r>
            <a:r>
              <a:rPr lang="ko-KR" altLang="en-US" dirty="0"/>
              <a:t>라고 지시합니다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51133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91984-64B2-DEC9-9B6A-99033F19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도구 및 연동 기능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B2E9F-F532-3B87-1536-FD8D4F42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도구 및 연동 기능 </a:t>
            </a:r>
            <a:r>
              <a:rPr lang="en-US" altLang="ko-KR" b="1" dirty="0"/>
              <a:t>(Tool Use / Agentic Workflow)</a:t>
            </a:r>
          </a:p>
          <a:p>
            <a:r>
              <a:rPr lang="ko-KR" altLang="en-US" dirty="0" err="1"/>
              <a:t>챗봇이</a:t>
            </a:r>
            <a:r>
              <a:rPr lang="ko-KR" altLang="en-US" dirty="0"/>
              <a:t> 외부 시스템과 상호작용하여 정보를 가져오거나 작업을 실행할 수 있도록 기능을 부여합니다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API </a:t>
            </a:r>
            <a:r>
              <a:rPr lang="ko-KR" altLang="en-US" b="1" dirty="0"/>
              <a:t>연동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챗봇이</a:t>
            </a:r>
            <a:r>
              <a:rPr lang="ko-KR" altLang="en-US" dirty="0"/>
              <a:t> 특정 함수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날씨 정보 검색</a:t>
            </a:r>
            <a:r>
              <a:rPr lang="en-US" altLang="ko-KR" dirty="0"/>
              <a:t>, </a:t>
            </a:r>
            <a:r>
              <a:rPr lang="ko-KR" altLang="en-US" dirty="0"/>
              <a:t>재고 확인</a:t>
            </a:r>
            <a:r>
              <a:rPr lang="en-US" altLang="ko-KR" dirty="0"/>
              <a:t>, </a:t>
            </a:r>
            <a:r>
              <a:rPr lang="ko-KR" altLang="en-US" dirty="0"/>
              <a:t>이메일 보내기</a:t>
            </a:r>
            <a:r>
              <a:rPr lang="en-US" altLang="ko-KR" dirty="0"/>
              <a:t>)</a:t>
            </a:r>
            <a:r>
              <a:rPr lang="ko-KR" altLang="en-US" dirty="0"/>
              <a:t>를 호출할 수 있도록 </a:t>
            </a:r>
            <a:r>
              <a:rPr lang="en-US" altLang="ko-KR" dirty="0"/>
              <a:t>API</a:t>
            </a:r>
            <a:r>
              <a:rPr lang="ko-KR" altLang="en-US" dirty="0"/>
              <a:t>를 연결합니다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작업 흐름 관리</a:t>
            </a:r>
            <a:r>
              <a:rPr lang="en-US" altLang="ko-KR" b="1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이 사용자의 요청을 분석하여</a:t>
            </a:r>
            <a:r>
              <a:rPr lang="en-US" altLang="ko-KR" dirty="0"/>
              <a:t>, </a:t>
            </a:r>
            <a:r>
              <a:rPr lang="ko-KR" altLang="en-US" b="1" dirty="0"/>
              <a:t>어떤 도구를 언제 사용</a:t>
            </a:r>
            <a:r>
              <a:rPr lang="ko-KR" altLang="en-US" dirty="0"/>
              <a:t>할지 스스로 판단하고 순서를 결정하도록 설계합니다</a:t>
            </a:r>
            <a:r>
              <a:rPr lang="en-US" altLang="ko-KR" dirty="0"/>
              <a:t>. (</a:t>
            </a:r>
            <a:r>
              <a:rPr lang="ko-KR" altLang="en-US" dirty="0"/>
              <a:t>이것을 에이전트 워크플로우라고 합니다</a:t>
            </a:r>
            <a:r>
              <a:rPr lang="en-US" altLang="ko-KR" dirty="0"/>
              <a:t>.)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1173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E5E73-FAE4-CD92-D2C2-14D4D7FF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사용자 인터페이스 및 배포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978347-812D-1BBC-2DD9-35FA3B2E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챗봇을</a:t>
            </a:r>
            <a:r>
              <a:rPr lang="ko-KR" altLang="en-US" dirty="0"/>
              <a:t> 최종 사용자에게 제공하는 단계입니다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채널 통합</a:t>
            </a:r>
            <a:r>
              <a:rPr lang="en-US" altLang="ko-KR" b="1" dirty="0"/>
              <a:t>:</a:t>
            </a:r>
            <a:r>
              <a:rPr lang="ko-KR" altLang="en-US" dirty="0"/>
              <a:t> 웹사이트</a:t>
            </a:r>
            <a:r>
              <a:rPr lang="en-US" altLang="ko-KR" dirty="0"/>
              <a:t>, </a:t>
            </a:r>
            <a:r>
              <a:rPr lang="ko-KR" altLang="en-US" dirty="0"/>
              <a:t>모바일 앱</a:t>
            </a:r>
            <a:r>
              <a:rPr lang="en-US" altLang="ko-KR" dirty="0"/>
              <a:t>, </a:t>
            </a:r>
            <a:r>
              <a:rPr lang="ko-KR" altLang="en-US" dirty="0"/>
              <a:t>사내 메신저</a:t>
            </a:r>
            <a:r>
              <a:rPr lang="en-US" altLang="ko-KR" dirty="0"/>
              <a:t>(Slack, Teams </a:t>
            </a:r>
            <a:r>
              <a:rPr lang="ko-KR" altLang="en-US" dirty="0"/>
              <a:t>등</a:t>
            </a:r>
            <a:r>
              <a:rPr lang="en-US" altLang="ko-KR" dirty="0"/>
              <a:t>) </a:t>
            </a:r>
            <a:r>
              <a:rPr lang="ko-KR" altLang="en-US" dirty="0"/>
              <a:t>등 사용자가 접근할 채널에 </a:t>
            </a:r>
            <a:r>
              <a:rPr lang="ko-KR" altLang="en-US" dirty="0" err="1"/>
              <a:t>챗봇</a:t>
            </a:r>
            <a:r>
              <a:rPr lang="ko-KR" altLang="en-US" dirty="0"/>
              <a:t> 인터페이스를 통합합니다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후처리 </a:t>
            </a:r>
            <a:r>
              <a:rPr lang="en-US" altLang="ko-KR" b="1" dirty="0"/>
              <a:t>(Post-processing):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이 생성한 응답을 사용자 친화적으로 </a:t>
            </a:r>
            <a:r>
              <a:rPr lang="ko-KR" altLang="en-US" dirty="0" err="1"/>
              <a:t>포맷팅하고</a:t>
            </a:r>
            <a:r>
              <a:rPr lang="en-US" altLang="ko-KR" dirty="0"/>
              <a:t>, </a:t>
            </a:r>
            <a:r>
              <a:rPr lang="ko-KR" altLang="en-US" dirty="0"/>
              <a:t>안전하지 않거나 부적절한 내용을 필터링하는 단계를 거칩니다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6321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E0EFF8-3A43-C93A-771E-6D4F93FA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LLM</a:t>
            </a:r>
            <a:r>
              <a:rPr lang="ko-KR" altLang="en-US" b="1" dirty="0"/>
              <a:t>의 핵심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87D68F-18B9-F844-DF2A-36FAB75F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대규모 </a:t>
            </a:r>
            <a:r>
              <a:rPr lang="en-US" altLang="ko-KR" b="1" dirty="0"/>
              <a:t>(Large):</a:t>
            </a:r>
            <a:r>
              <a:rPr lang="ko-KR" altLang="en-US" dirty="0"/>
              <a:t> 여기서 </a:t>
            </a:r>
            <a:r>
              <a:rPr lang="en-US" altLang="ko-KR" dirty="0"/>
              <a:t>'</a:t>
            </a:r>
            <a:r>
              <a:rPr lang="ko-KR" altLang="en-US" dirty="0"/>
              <a:t>대규모</a:t>
            </a:r>
            <a:r>
              <a:rPr lang="en-US" altLang="ko-KR" dirty="0"/>
              <a:t>'</a:t>
            </a:r>
            <a:r>
              <a:rPr lang="ko-KR" altLang="en-US" dirty="0"/>
              <a:t>는 모델을 학습시키는 데 사용되는 </a:t>
            </a:r>
            <a:r>
              <a:rPr lang="ko-KR" altLang="en-US" b="1" dirty="0"/>
              <a:t>데이터의 양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수 </a:t>
            </a:r>
            <a:r>
              <a:rPr lang="ko-KR" altLang="en-US" dirty="0" err="1"/>
              <a:t>테라바이트</a:t>
            </a:r>
            <a:r>
              <a:rPr lang="en-US" altLang="ko-KR" dirty="0"/>
              <a:t>), </a:t>
            </a:r>
            <a:r>
              <a:rPr lang="ko-KR" altLang="en-US" b="1" dirty="0"/>
              <a:t>모델의 크기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수십억</a:t>
            </a:r>
            <a:r>
              <a:rPr lang="en-US" altLang="ko-KR" dirty="0"/>
              <a:t>~</a:t>
            </a:r>
            <a:r>
              <a:rPr lang="ko-KR" altLang="en-US" dirty="0"/>
              <a:t>수조 개의 매개변수</a:t>
            </a:r>
            <a:r>
              <a:rPr lang="en-US" altLang="ko-KR" dirty="0"/>
              <a:t>), </a:t>
            </a:r>
            <a:r>
              <a:rPr lang="ko-KR" altLang="en-US" dirty="0"/>
              <a:t>그리고 학습에 필요한 </a:t>
            </a:r>
            <a:r>
              <a:rPr lang="ko-KR" altLang="en-US" b="1" dirty="0"/>
              <a:t>계산 자원</a:t>
            </a:r>
            <a:r>
              <a:rPr lang="ko-KR" altLang="en-US" dirty="0"/>
              <a:t>을 모두 포괄합니다</a:t>
            </a:r>
            <a:r>
              <a:rPr lang="en-US" altLang="ko-KR" dirty="0"/>
              <a:t>. </a:t>
            </a:r>
            <a:r>
              <a:rPr lang="ko-KR" altLang="en-US" dirty="0"/>
              <a:t>모델의 크기가 클수록 복잡한 패턴을 학습하고 더 정교한 출력을 생성할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언어 </a:t>
            </a:r>
            <a:r>
              <a:rPr lang="en-US" altLang="ko-KR" b="1" dirty="0"/>
              <a:t>(Language):</a:t>
            </a:r>
            <a:r>
              <a:rPr lang="ko-KR" altLang="en-US" dirty="0"/>
              <a:t> 인간의 자연어</a:t>
            </a:r>
            <a:r>
              <a:rPr lang="en-US" altLang="ko-KR" dirty="0"/>
              <a:t>(</a:t>
            </a:r>
            <a:r>
              <a:rPr lang="ko-KR" altLang="en-US" dirty="0"/>
              <a:t>한국어</a:t>
            </a:r>
            <a:r>
              <a:rPr lang="en-US" altLang="ko-KR" dirty="0"/>
              <a:t>, </a:t>
            </a:r>
            <a:r>
              <a:rPr lang="ko-KR" altLang="en-US" dirty="0"/>
              <a:t>영어 등</a:t>
            </a:r>
            <a:r>
              <a:rPr lang="en-US" altLang="ko-KR" dirty="0"/>
              <a:t>) </a:t>
            </a:r>
            <a:r>
              <a:rPr lang="ko-KR" altLang="en-US" dirty="0"/>
              <a:t>텍스트를 다룹니다</a:t>
            </a:r>
            <a:r>
              <a:rPr lang="en-US" altLang="ko-KR" dirty="0"/>
              <a:t>. </a:t>
            </a:r>
            <a:r>
              <a:rPr lang="ko-KR" altLang="en-US" dirty="0"/>
              <a:t>문장</a:t>
            </a:r>
            <a:r>
              <a:rPr lang="en-US" altLang="ko-KR" dirty="0"/>
              <a:t>, </a:t>
            </a:r>
            <a:r>
              <a:rPr lang="ko-KR" altLang="en-US" dirty="0"/>
              <a:t>문단</a:t>
            </a:r>
            <a:r>
              <a:rPr lang="en-US" altLang="ko-KR" dirty="0"/>
              <a:t>, </a:t>
            </a:r>
            <a:r>
              <a:rPr lang="ko-KR" altLang="en-US" dirty="0"/>
              <a:t>문서의 </a:t>
            </a:r>
            <a:r>
              <a:rPr lang="ko-KR" altLang="en-US" b="1" dirty="0"/>
              <a:t>구조</a:t>
            </a:r>
            <a:r>
              <a:rPr lang="en-US" altLang="ko-KR" b="1" dirty="0"/>
              <a:t>, </a:t>
            </a:r>
            <a:r>
              <a:rPr lang="ko-KR" altLang="en-US" b="1" dirty="0"/>
              <a:t>문맥</a:t>
            </a:r>
            <a:r>
              <a:rPr lang="en-US" altLang="ko-KR" b="1" dirty="0"/>
              <a:t>, </a:t>
            </a:r>
            <a:r>
              <a:rPr lang="ko-KR" altLang="en-US" b="1" dirty="0"/>
              <a:t>의미</a:t>
            </a:r>
            <a:r>
              <a:rPr lang="en-US" altLang="ko-KR" b="1" dirty="0"/>
              <a:t>, </a:t>
            </a:r>
            <a:r>
              <a:rPr lang="ko-KR" altLang="en-US" b="1" dirty="0"/>
              <a:t>관계</a:t>
            </a:r>
            <a:r>
              <a:rPr lang="ko-KR" altLang="en-US" dirty="0"/>
              <a:t>를 학습하는 것이 주 목표입니다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모델 </a:t>
            </a:r>
            <a:r>
              <a:rPr lang="en-US" altLang="ko-KR" b="1" dirty="0"/>
              <a:t>(Model):</a:t>
            </a:r>
            <a:r>
              <a:rPr lang="ko-KR" altLang="en-US" dirty="0"/>
              <a:t> 통계적 패턴을 학습하여 주어진 입력</a:t>
            </a:r>
            <a:r>
              <a:rPr lang="en-US" altLang="ko-KR" dirty="0"/>
              <a:t>(</a:t>
            </a:r>
            <a:r>
              <a:rPr lang="ko-KR" altLang="en-US" dirty="0"/>
              <a:t>프롬프트</a:t>
            </a:r>
            <a:r>
              <a:rPr lang="en-US" altLang="ko-KR" dirty="0"/>
              <a:t>)</a:t>
            </a:r>
            <a:r>
              <a:rPr lang="ko-KR" altLang="en-US" dirty="0"/>
              <a:t>에 대해 가장 </a:t>
            </a:r>
            <a:r>
              <a:rPr lang="ko-KR" altLang="en-US" b="1" dirty="0"/>
              <a:t>확률적으로 적절한 다음 단어</a:t>
            </a:r>
            <a:r>
              <a:rPr lang="ko-KR" altLang="en-US" dirty="0"/>
              <a:t>를 예측하도록 훈련된 인공신경망입니다</a:t>
            </a:r>
            <a:r>
              <a:rPr lang="en-US" altLang="ko-KR" dirty="0"/>
              <a:t>. </a:t>
            </a:r>
            <a:r>
              <a:rPr lang="ko-KR" altLang="en-US" dirty="0"/>
              <a:t>대부분 </a:t>
            </a:r>
            <a:r>
              <a:rPr lang="ko-KR" altLang="en-US" b="1" dirty="0"/>
              <a:t>트랜스포머</a:t>
            </a:r>
            <a:r>
              <a:rPr lang="en-US" altLang="ko-KR" b="1" dirty="0"/>
              <a:t>(Transformer)</a:t>
            </a:r>
            <a:r>
              <a:rPr lang="ko-KR" altLang="en-US" dirty="0"/>
              <a:t> 구조를 기반으로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67467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BB570-3DA4-0C7F-A7FA-BBB4A0F6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의 작동 원리 </a:t>
            </a:r>
            <a:r>
              <a:rPr lang="en-US" altLang="ko-KR" dirty="0"/>
              <a:t>(</a:t>
            </a:r>
            <a:r>
              <a:rPr lang="ko-KR" altLang="en-US" dirty="0"/>
              <a:t>트랜스포머와 자기회귀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4CFD8F-8DBC-49EF-B197-E1B0DD65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의 성공은 주로 트랜스포머</a:t>
            </a:r>
            <a:r>
              <a:rPr lang="en-US" altLang="ko-KR" dirty="0"/>
              <a:t>(Transformer)</a:t>
            </a:r>
            <a:r>
              <a:rPr lang="ko-KR" altLang="en-US" dirty="0"/>
              <a:t>라는 신경망 구조 덕분입니다</a:t>
            </a:r>
            <a:r>
              <a:rPr lang="en-US" altLang="ko-KR" dirty="0"/>
              <a:t>.</a:t>
            </a:r>
          </a:p>
          <a:p>
            <a:r>
              <a:rPr lang="ko-KR" altLang="en-US" b="1" dirty="0" err="1"/>
              <a:t>어텐션</a:t>
            </a:r>
            <a:r>
              <a:rPr lang="ko-KR" altLang="en-US" b="1" dirty="0"/>
              <a:t> 메커니즘 </a:t>
            </a:r>
            <a:r>
              <a:rPr lang="en-US" altLang="ko-KR" b="1" dirty="0"/>
              <a:t>(Attention Mechanism):</a:t>
            </a:r>
            <a:r>
              <a:rPr lang="ko-KR" altLang="en-US" dirty="0"/>
              <a:t> 트랜스포머의 핵심으로</a:t>
            </a:r>
            <a:r>
              <a:rPr lang="en-US" altLang="ko-KR" dirty="0"/>
              <a:t>, </a:t>
            </a:r>
            <a:r>
              <a:rPr lang="ko-KR" altLang="en-US" dirty="0"/>
              <a:t>문장의 한 단어를 처리할 때 문장 내의 다른 모든 </a:t>
            </a:r>
            <a:r>
              <a:rPr lang="ko-KR" altLang="en-US" dirty="0" err="1"/>
              <a:t>단어들과의</a:t>
            </a:r>
            <a:r>
              <a:rPr lang="ko-KR" altLang="en-US" dirty="0"/>
              <a:t> 중요도</a:t>
            </a:r>
            <a:r>
              <a:rPr lang="en-US" altLang="ko-KR" dirty="0"/>
              <a:t>(</a:t>
            </a:r>
            <a:r>
              <a:rPr lang="ko-KR" altLang="en-US" dirty="0"/>
              <a:t>맥락</a:t>
            </a:r>
            <a:r>
              <a:rPr lang="en-US" altLang="ko-KR" dirty="0"/>
              <a:t>)</a:t>
            </a:r>
            <a:r>
              <a:rPr lang="ko-KR" altLang="en-US" dirty="0"/>
              <a:t>를 동시에 파악하고 가중치를 부여합니다</a:t>
            </a:r>
            <a:r>
              <a:rPr lang="en-US" altLang="ko-KR" dirty="0"/>
              <a:t>. </a:t>
            </a:r>
            <a:r>
              <a:rPr lang="ko-KR" altLang="en-US" dirty="0"/>
              <a:t>이를 통해 문장의 문맥을 장거리에서도 정확하게 이해할 수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자기회귀 </a:t>
            </a:r>
            <a:r>
              <a:rPr lang="en-US" altLang="ko-KR" b="1" dirty="0"/>
              <a:t>(Autoregressive):</a:t>
            </a:r>
            <a:r>
              <a:rPr lang="ko-KR" altLang="en-US" dirty="0"/>
              <a:t> </a:t>
            </a:r>
            <a:r>
              <a:rPr lang="en-US" altLang="ko-KR" dirty="0"/>
              <a:t>LLM</a:t>
            </a:r>
            <a:r>
              <a:rPr lang="ko-KR" altLang="en-US" dirty="0"/>
              <a:t>은 기본적으로 </a:t>
            </a:r>
            <a:r>
              <a:rPr lang="ko-KR" altLang="en-US" b="1" dirty="0"/>
              <a:t>자기회귀 모델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이는 모델이 </a:t>
            </a:r>
            <a:r>
              <a:rPr lang="ko-KR" altLang="en-US" b="1" dirty="0"/>
              <a:t>이전까지 생성된 모든 단어들</a:t>
            </a:r>
            <a:r>
              <a:rPr lang="ko-KR" altLang="en-US" dirty="0"/>
              <a:t>을 입력으로 사용하여 다음에 올 </a:t>
            </a:r>
            <a:r>
              <a:rPr lang="ko-KR" altLang="en-US" b="1" dirty="0"/>
              <a:t>가장 확률 높은 단어 하나</a:t>
            </a:r>
            <a:r>
              <a:rPr lang="ko-KR" altLang="en-US" dirty="0"/>
              <a:t>를 순차적으로 생성한다는 의미입니다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문장을 한 단어씩 </a:t>
            </a:r>
            <a:r>
              <a:rPr lang="en-US" altLang="ko-KR" dirty="0"/>
              <a:t>'</a:t>
            </a:r>
            <a:r>
              <a:rPr lang="ko-KR" altLang="en-US" dirty="0"/>
              <a:t>써 내려가는</a:t>
            </a:r>
            <a:r>
              <a:rPr lang="en-US" altLang="ko-KR" dirty="0"/>
              <a:t>' </a:t>
            </a:r>
            <a:r>
              <a:rPr lang="ko-KR" altLang="en-US" dirty="0"/>
              <a:t>방식입니다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34434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E87466-FA43-D085-2A0D-8AD803A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주요활용분야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6AC759-85C0-5016-65AB-AB853EA88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LLM</a:t>
            </a:r>
            <a:r>
              <a:rPr lang="ko-KR" altLang="en-US" dirty="0"/>
              <a:t>은 다양한 분야에서 혁신을 일으키고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텍스트 생성</a:t>
            </a:r>
            <a:r>
              <a:rPr lang="en-US" altLang="ko-KR" b="1" dirty="0"/>
              <a:t>:</a:t>
            </a:r>
            <a:r>
              <a:rPr lang="ko-KR" altLang="en-US" dirty="0"/>
              <a:t> 기사 작성</a:t>
            </a:r>
            <a:r>
              <a:rPr lang="en-US" altLang="ko-KR" dirty="0"/>
              <a:t>, </a:t>
            </a:r>
            <a:r>
              <a:rPr lang="ko-KR" altLang="en-US" dirty="0"/>
              <a:t>이메일 초안 작성</a:t>
            </a:r>
            <a:r>
              <a:rPr lang="en-US" altLang="ko-KR" dirty="0"/>
              <a:t>, </a:t>
            </a:r>
            <a:r>
              <a:rPr lang="ko-KR" altLang="en-US" dirty="0"/>
              <a:t>소설 창작</a:t>
            </a:r>
            <a:r>
              <a:rPr lang="en-US" altLang="ko-KR" dirty="0"/>
              <a:t>, </a:t>
            </a:r>
            <a:r>
              <a:rPr lang="ko-KR" altLang="en-US" dirty="0"/>
              <a:t>코드 생성 및 디버깅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질의응답 및 검색</a:t>
            </a:r>
            <a:r>
              <a:rPr lang="en-US" altLang="ko-KR" b="1" dirty="0"/>
              <a:t>:</a:t>
            </a:r>
            <a:r>
              <a:rPr lang="ko-KR" altLang="en-US" dirty="0"/>
              <a:t> 복잡한 질문에 대한 종합적인 답변 제공</a:t>
            </a:r>
            <a:r>
              <a:rPr lang="en-US" altLang="ko-KR" dirty="0"/>
              <a:t>, </a:t>
            </a:r>
            <a:r>
              <a:rPr lang="ko-KR" altLang="en-US" dirty="0"/>
              <a:t>정보 요약 및 검색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번역 및 요약</a:t>
            </a:r>
            <a:r>
              <a:rPr lang="en-US" altLang="ko-KR" b="1" dirty="0"/>
              <a:t>:</a:t>
            </a:r>
            <a:r>
              <a:rPr lang="ko-KR" altLang="en-US" dirty="0"/>
              <a:t> 한 언어를 다른 언어로 번역하거나 긴 문서를 핵심 내용만으로 압축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추론 및 문제 해결</a:t>
            </a:r>
            <a:r>
              <a:rPr lang="en-US" altLang="ko-KR" b="1" dirty="0"/>
              <a:t>:</a:t>
            </a:r>
            <a:r>
              <a:rPr lang="ko-KR" altLang="en-US" dirty="0"/>
              <a:t> 주어진 시나리오나 논리적 문제에 대해 단계적으로 사고하고 해결책을 제시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961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995FA-4268-C515-1349-411F1E32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트랜스포머와 </a:t>
            </a:r>
            <a:r>
              <a:rPr lang="ko-KR" altLang="en-US" b="1" dirty="0" err="1"/>
              <a:t>어텐션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9F906E-C9A3-2C9D-8B4B-1662F605D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변환된 벡터들은 </a:t>
            </a:r>
            <a:r>
              <a:rPr lang="en-US" altLang="ko-KR" dirty="0"/>
              <a:t>LLM</a:t>
            </a:r>
            <a:r>
              <a:rPr lang="ko-KR" altLang="en-US" dirty="0"/>
              <a:t>의 핵심 구조인 </a:t>
            </a:r>
            <a:r>
              <a:rPr lang="ko-KR" altLang="en-US" b="1" dirty="0"/>
              <a:t>트랜스포머</a:t>
            </a:r>
            <a:r>
              <a:rPr lang="en-US" altLang="ko-KR" b="1" dirty="0"/>
              <a:t>(Transformer)</a:t>
            </a:r>
            <a:r>
              <a:rPr lang="ko-KR" altLang="en-US" dirty="0"/>
              <a:t> 블록에 입력됩니다</a:t>
            </a:r>
            <a:r>
              <a:rPr lang="en-US" altLang="ko-KR" dirty="0"/>
              <a:t>. </a:t>
            </a:r>
            <a:r>
              <a:rPr lang="ko-KR" altLang="en-US" dirty="0"/>
              <a:t>트랜스포머는 문맥을 파악하는 데 특화되어 있습니다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셀프 </a:t>
            </a:r>
            <a:r>
              <a:rPr lang="ko-KR" altLang="en-US" b="1" dirty="0" err="1"/>
              <a:t>어텐션</a:t>
            </a:r>
            <a:r>
              <a:rPr lang="ko-KR" altLang="en-US" b="1" dirty="0"/>
              <a:t> </a:t>
            </a:r>
            <a:r>
              <a:rPr lang="en-US" altLang="ko-KR" b="1" dirty="0"/>
              <a:t>(Self-Attention):</a:t>
            </a:r>
            <a:endParaRPr lang="ko-KR" altLang="en-US" dirty="0"/>
          </a:p>
          <a:p>
            <a:pPr lvl="1"/>
            <a:r>
              <a:rPr lang="ko-KR" altLang="en-US" dirty="0"/>
              <a:t>트랜스포머의 핵심 메커니즘으로</a:t>
            </a:r>
            <a:r>
              <a:rPr lang="en-US" altLang="ko-KR" dirty="0"/>
              <a:t>, </a:t>
            </a:r>
            <a:r>
              <a:rPr lang="ko-KR" altLang="en-US" dirty="0"/>
              <a:t>모델이 문장의 한 단어를 처리할 때 </a:t>
            </a:r>
            <a:r>
              <a:rPr lang="ko-KR" altLang="en-US" b="1" dirty="0"/>
              <a:t>문장 내의 다른 모든 </a:t>
            </a:r>
            <a:r>
              <a:rPr lang="ko-KR" altLang="en-US" b="1" dirty="0" err="1"/>
              <a:t>단어들과의</a:t>
            </a:r>
            <a:r>
              <a:rPr lang="ko-KR" altLang="en-US" b="1" dirty="0"/>
              <a:t> 관계와 중요도</a:t>
            </a:r>
            <a:r>
              <a:rPr lang="ko-KR" altLang="en-US" dirty="0"/>
              <a:t>를 동시에 계산합니다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예를 들어</a:t>
            </a:r>
            <a:r>
              <a:rPr lang="en-US" altLang="ko-KR" dirty="0"/>
              <a:t>, "</a:t>
            </a:r>
            <a:r>
              <a:rPr lang="ko-KR" altLang="en-US" dirty="0"/>
              <a:t>그가 벤치에 앉아 </a:t>
            </a:r>
            <a:r>
              <a:rPr lang="ko-KR" altLang="en-US" b="1" dirty="0"/>
              <a:t>그것</a:t>
            </a:r>
            <a:r>
              <a:rPr lang="ko-KR" altLang="en-US" dirty="0"/>
              <a:t>을 보았다</a:t>
            </a:r>
            <a:r>
              <a:rPr lang="en-US" altLang="ko-KR" dirty="0"/>
              <a:t>"</a:t>
            </a:r>
            <a:r>
              <a:rPr lang="ko-KR" altLang="en-US" dirty="0"/>
              <a:t>라는 문장에서 </a:t>
            </a:r>
            <a:r>
              <a:rPr lang="en-US" altLang="ko-KR" dirty="0"/>
              <a:t>'</a:t>
            </a:r>
            <a:r>
              <a:rPr lang="ko-KR" altLang="en-US" dirty="0"/>
              <a:t>그것</a:t>
            </a:r>
            <a:r>
              <a:rPr lang="en-US" altLang="ko-KR" dirty="0"/>
              <a:t>'</a:t>
            </a:r>
            <a:r>
              <a:rPr lang="ko-KR" altLang="en-US" dirty="0"/>
              <a:t>을 처리할 때</a:t>
            </a:r>
            <a:r>
              <a:rPr lang="en-US" altLang="ko-KR" dirty="0"/>
              <a:t>, </a:t>
            </a:r>
            <a:r>
              <a:rPr lang="ko-KR" altLang="en-US" dirty="0"/>
              <a:t>모델은 </a:t>
            </a:r>
            <a:r>
              <a:rPr lang="en-US" altLang="ko-KR" dirty="0"/>
              <a:t>'</a:t>
            </a:r>
            <a:r>
              <a:rPr lang="ko-KR" altLang="en-US" dirty="0"/>
              <a:t>벤치</a:t>
            </a:r>
            <a:r>
              <a:rPr lang="en-US" altLang="ko-KR" dirty="0"/>
              <a:t>'</a:t>
            </a:r>
            <a:r>
              <a:rPr lang="ko-KR" altLang="en-US" dirty="0"/>
              <a:t>보다는 문맥상 중요한 다른 명사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'</a:t>
            </a:r>
            <a:r>
              <a:rPr lang="ko-KR" altLang="en-US" dirty="0"/>
              <a:t>나무</a:t>
            </a:r>
            <a:r>
              <a:rPr lang="en-US" altLang="ko-KR" dirty="0"/>
              <a:t>'</a:t>
            </a:r>
            <a:r>
              <a:rPr lang="ko-KR" altLang="en-US" dirty="0"/>
              <a:t>나 </a:t>
            </a:r>
            <a:r>
              <a:rPr lang="en-US" altLang="ko-KR" dirty="0"/>
              <a:t>'</a:t>
            </a:r>
            <a:r>
              <a:rPr lang="ko-KR" altLang="en-US" dirty="0"/>
              <a:t>강</a:t>
            </a:r>
            <a:r>
              <a:rPr lang="en-US" altLang="ko-KR" dirty="0"/>
              <a:t>')</a:t>
            </a:r>
            <a:r>
              <a:rPr lang="ko-KR" altLang="en-US" dirty="0"/>
              <a:t>에 더 높은 **가중치</a:t>
            </a:r>
            <a:r>
              <a:rPr lang="en-US" altLang="ko-KR" dirty="0"/>
              <a:t>(Attention Score)**</a:t>
            </a:r>
            <a:r>
              <a:rPr lang="ko-KR" altLang="en-US" dirty="0"/>
              <a:t>를 부여하여 문맥을 명확히 파악합니다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인코더</a:t>
            </a:r>
            <a:r>
              <a:rPr lang="en-US" altLang="ko-KR" b="1" dirty="0"/>
              <a:t>-</a:t>
            </a:r>
            <a:r>
              <a:rPr lang="ko-KR" altLang="en-US" b="1" dirty="0" err="1"/>
              <a:t>디코더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초기 모델</a:t>
            </a:r>
            <a:r>
              <a:rPr lang="en-US" altLang="ko-KR" b="1" dirty="0"/>
              <a:t>) </a:t>
            </a:r>
            <a:r>
              <a:rPr lang="ko-KR" altLang="en-US" b="1" dirty="0"/>
              <a:t>또는 </a:t>
            </a:r>
            <a:r>
              <a:rPr lang="ko-KR" altLang="en-US" b="1" dirty="0" err="1"/>
              <a:t>디코더</a:t>
            </a:r>
            <a:r>
              <a:rPr lang="ko-KR" altLang="en-US" b="1" dirty="0"/>
              <a:t> </a:t>
            </a:r>
            <a:r>
              <a:rPr lang="ko-KR" altLang="en-US" b="1" dirty="0" err="1"/>
              <a:t>온리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현대 </a:t>
            </a:r>
            <a:r>
              <a:rPr lang="en-US" altLang="ko-KR" b="1" dirty="0"/>
              <a:t>LLM):</a:t>
            </a:r>
            <a:endParaRPr lang="ko-KR" altLang="en-US" dirty="0"/>
          </a:p>
          <a:p>
            <a:pPr lvl="1"/>
            <a:r>
              <a:rPr lang="ko-KR" altLang="en-US" dirty="0"/>
              <a:t>초기 트랜스포머는 **인코더</a:t>
            </a:r>
            <a:r>
              <a:rPr lang="en-US" altLang="ko-KR" dirty="0"/>
              <a:t>(</a:t>
            </a:r>
            <a:r>
              <a:rPr lang="ko-KR" altLang="en-US" dirty="0"/>
              <a:t>입력 이해</a:t>
            </a:r>
            <a:r>
              <a:rPr lang="en-US" altLang="ko-KR" dirty="0"/>
              <a:t>)**</a:t>
            </a:r>
            <a:r>
              <a:rPr lang="ko-KR" altLang="en-US" dirty="0"/>
              <a:t>와 **</a:t>
            </a:r>
            <a:r>
              <a:rPr lang="ko-KR" altLang="en-US" dirty="0" err="1"/>
              <a:t>디코더</a:t>
            </a:r>
            <a:r>
              <a:rPr lang="en-US" altLang="ko-KR" dirty="0"/>
              <a:t>(</a:t>
            </a:r>
            <a:r>
              <a:rPr lang="ko-KR" altLang="en-US" dirty="0"/>
              <a:t>출력 생성</a:t>
            </a:r>
            <a:r>
              <a:rPr lang="en-US" altLang="ko-KR" dirty="0"/>
              <a:t>)**</a:t>
            </a:r>
            <a:r>
              <a:rPr lang="ko-KR" altLang="en-US" dirty="0"/>
              <a:t>로 구성되었으나</a:t>
            </a:r>
            <a:r>
              <a:rPr lang="en-US" altLang="ko-KR" dirty="0"/>
              <a:t>, ChatGPT</a:t>
            </a:r>
            <a:r>
              <a:rPr lang="ko-KR" altLang="en-US" dirty="0"/>
              <a:t>와 같은 현대의 많은 </a:t>
            </a:r>
            <a:r>
              <a:rPr lang="en-US" altLang="ko-KR" dirty="0"/>
              <a:t>LLM</a:t>
            </a:r>
            <a:r>
              <a:rPr lang="ko-KR" altLang="en-US" dirty="0"/>
              <a:t>은 </a:t>
            </a:r>
            <a:r>
              <a:rPr lang="ko-KR" altLang="en-US" b="1" dirty="0" err="1"/>
              <a:t>디코더</a:t>
            </a:r>
            <a:r>
              <a:rPr lang="ko-KR" altLang="en-US" b="1" dirty="0"/>
              <a:t> </a:t>
            </a:r>
            <a:r>
              <a:rPr lang="ko-KR" altLang="en-US" b="1" dirty="0" err="1"/>
              <a:t>온리</a:t>
            </a:r>
            <a:r>
              <a:rPr lang="en-US" altLang="ko-KR" b="1" dirty="0"/>
              <a:t>(Decoder-only)</a:t>
            </a:r>
            <a:r>
              <a:rPr lang="ko-KR" altLang="en-US" dirty="0"/>
              <a:t> 구조를 사용하여 입력의 문맥 이해와 출력 생성을 모두 담당합니다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29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BA1D7-0D1D-A9DC-7DC5-C12CCF45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확률적 예측과 자기회귀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C6B5FC-ECC6-3DB0-5CE0-A3F2AEDA3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문맥 파악이 완료된 후</a:t>
            </a:r>
            <a:r>
              <a:rPr lang="en-US" altLang="ko-KR" dirty="0"/>
              <a:t>, </a:t>
            </a:r>
            <a:r>
              <a:rPr lang="ko-KR" altLang="en-US" dirty="0"/>
              <a:t>모델은 실제로 답변을 생성합니다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자기회귀 </a:t>
            </a:r>
            <a:r>
              <a:rPr lang="en-US" altLang="ko-KR" b="1" dirty="0"/>
              <a:t>(Autoregressive):</a:t>
            </a:r>
            <a:endParaRPr lang="ko-KR" altLang="en-US" dirty="0"/>
          </a:p>
          <a:p>
            <a:pPr lvl="1"/>
            <a:r>
              <a:rPr lang="en-US" altLang="ko-KR" dirty="0"/>
              <a:t>LLM</a:t>
            </a:r>
            <a:r>
              <a:rPr lang="ko-KR" altLang="en-US" dirty="0"/>
              <a:t>은 다음에 올 단어를 예측하는 방식으로 작동합니다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b="1" dirty="0"/>
              <a:t>이전까지 생성된 모든 단어들</a:t>
            </a:r>
            <a:r>
              <a:rPr lang="ko-KR" altLang="en-US" dirty="0"/>
              <a:t>을 새로운 입력으로 사용하여 다음에 올 </a:t>
            </a:r>
            <a:r>
              <a:rPr lang="ko-KR" altLang="en-US" b="1" dirty="0"/>
              <a:t>가장 확률이 높은 단어 하나</a:t>
            </a:r>
            <a:r>
              <a:rPr lang="ko-KR" altLang="en-US" dirty="0"/>
              <a:t>를 예측하고 출력합니다</a:t>
            </a:r>
            <a:r>
              <a:rPr lang="en-US" altLang="ko-KR" dirty="0"/>
              <a:t>. </a:t>
            </a:r>
            <a:r>
              <a:rPr lang="ko-KR" altLang="en-US" dirty="0"/>
              <a:t>이 과정을 문장이 완성될 때까지 반복합니다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예를 들어</a:t>
            </a:r>
            <a:r>
              <a:rPr lang="en-US" altLang="ko-KR" dirty="0"/>
              <a:t>, "</a:t>
            </a:r>
            <a:r>
              <a:rPr lang="ko-KR" altLang="en-US" dirty="0"/>
              <a:t>나는 오늘 저녁에</a:t>
            </a:r>
            <a:r>
              <a:rPr lang="en-US" altLang="ko-KR" dirty="0"/>
              <a:t>"</a:t>
            </a:r>
            <a:r>
              <a:rPr lang="ko-KR" altLang="en-US" dirty="0"/>
              <a:t>까지 생성했다면</a:t>
            </a:r>
            <a:r>
              <a:rPr lang="en-US" altLang="ko-KR" dirty="0"/>
              <a:t>, LLM</a:t>
            </a:r>
            <a:r>
              <a:rPr lang="ko-KR" altLang="en-US" dirty="0"/>
              <a:t>은 </a:t>
            </a:r>
            <a:r>
              <a:rPr lang="en-US" altLang="ko-KR" dirty="0"/>
              <a:t>'</a:t>
            </a:r>
            <a:r>
              <a:rPr lang="ko-KR" altLang="en-US" dirty="0"/>
              <a:t>뭐</a:t>
            </a:r>
            <a:r>
              <a:rPr lang="en-US" altLang="ko-KR" dirty="0"/>
              <a:t>', '</a:t>
            </a:r>
            <a:r>
              <a:rPr lang="ko-KR" altLang="en-US" dirty="0"/>
              <a:t>밥</a:t>
            </a:r>
            <a:r>
              <a:rPr lang="en-US" altLang="ko-KR" dirty="0"/>
              <a:t>', '</a:t>
            </a:r>
            <a:r>
              <a:rPr lang="ko-KR" altLang="en-US" dirty="0"/>
              <a:t>약속</a:t>
            </a:r>
            <a:r>
              <a:rPr lang="en-US" altLang="ko-KR" dirty="0"/>
              <a:t>' </a:t>
            </a:r>
            <a:r>
              <a:rPr lang="ko-KR" altLang="en-US" dirty="0"/>
              <a:t>등 다음에 올 수 있는 모든 단어의 확률을 계산하고 가장 높은 확률의 단어를 선택합니다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샘플링 </a:t>
            </a:r>
            <a:r>
              <a:rPr lang="en-US" altLang="ko-KR" b="1" dirty="0"/>
              <a:t>(Sampling):</a:t>
            </a:r>
            <a:endParaRPr lang="ko-KR" altLang="en-US" dirty="0"/>
          </a:p>
          <a:p>
            <a:pPr lvl="1"/>
            <a:r>
              <a:rPr lang="ko-KR" altLang="en-US" dirty="0"/>
              <a:t>모델은 가장 확률이 높은 단어만을 선택하는 대신</a:t>
            </a:r>
            <a:r>
              <a:rPr lang="en-US" altLang="ko-KR" dirty="0"/>
              <a:t>, **</a:t>
            </a:r>
            <a:r>
              <a:rPr lang="ko-KR" altLang="en-US" dirty="0"/>
              <a:t>온도</a:t>
            </a:r>
            <a:r>
              <a:rPr lang="en-US" altLang="ko-KR" dirty="0"/>
              <a:t>(Temperature)**</a:t>
            </a:r>
            <a:r>
              <a:rPr lang="ko-KR" altLang="en-US" dirty="0"/>
              <a:t>와 같은 매개변수를 조절하여 확률 분포 내에서 무작위성을 부여합니다</a:t>
            </a:r>
            <a:r>
              <a:rPr lang="en-US" altLang="ko-KR" dirty="0"/>
              <a:t>. </a:t>
            </a:r>
            <a:r>
              <a:rPr lang="ko-KR" altLang="en-US" dirty="0"/>
              <a:t>온도가 높을수록 예측 불가능하고 창의적인 답변이 나오며</a:t>
            </a:r>
            <a:r>
              <a:rPr lang="en-US" altLang="ko-KR" dirty="0"/>
              <a:t>, </a:t>
            </a:r>
            <a:r>
              <a:rPr lang="ko-KR" altLang="en-US" dirty="0"/>
              <a:t>온도가 낮을수록 일관되고 </a:t>
            </a:r>
            <a:r>
              <a:rPr lang="ko-KR" altLang="en-US" dirty="0" err="1"/>
              <a:t>결정론적인</a:t>
            </a:r>
            <a:r>
              <a:rPr lang="ko-KR" altLang="en-US" dirty="0"/>
              <a:t> 답변이 나옵니다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32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12034</TotalTime>
  <Words>5743</Words>
  <Application>Microsoft Office PowerPoint</Application>
  <PresentationFormat>와이드스크린</PresentationFormat>
  <Paragraphs>450</Paragraphs>
  <Slides>77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2" baseType="lpstr">
      <vt:lpstr>Google Sans Text</vt:lpstr>
      <vt:lpstr>맑은 고딕</vt:lpstr>
      <vt:lpstr>Arial</vt:lpstr>
      <vt:lpstr>Courier New</vt:lpstr>
      <vt:lpstr>Office 테마</vt:lpstr>
      <vt:lpstr>LLM 이란</vt:lpstr>
      <vt:lpstr>LLM 기초 이해와 작동 원리 </vt:lpstr>
      <vt:lpstr>LLM 기본 정의</vt:lpstr>
      <vt:lpstr>LLM 작동 원리</vt:lpstr>
      <vt:lpstr>토크나이징과 임베딩</vt:lpstr>
      <vt:lpstr>토큰나이징 예시</vt:lpstr>
      <vt:lpstr>임베딩</vt:lpstr>
      <vt:lpstr>트랜스포머와 어텐션</vt:lpstr>
      <vt:lpstr>확률적 예측과 자기회귀</vt:lpstr>
      <vt:lpstr>트랜스포머 구조</vt:lpstr>
      <vt:lpstr>셀프-어텐션 (Self-Attention)</vt:lpstr>
      <vt:lpstr>셀프-어텐션 (Self-Attention)</vt:lpstr>
      <vt:lpstr>트랜스포머 블록의 주요 구성 요소</vt:lpstr>
      <vt:lpstr>디코더의 특징 (현대 LLM의 구조)</vt:lpstr>
      <vt:lpstr>토크나이징 및 임베딩</vt:lpstr>
      <vt:lpstr>토크나이징 및 임베딩</vt:lpstr>
      <vt:lpstr>LLM 활용 및      프롬프트 엔지니어링</vt:lpstr>
      <vt:lpstr>기본 프롬프트 구성</vt:lpstr>
      <vt:lpstr>기본 프롬프트 구성</vt:lpstr>
      <vt:lpstr>기본 프롬프트 구성</vt:lpstr>
      <vt:lpstr>예시프롬프트</vt:lpstr>
      <vt:lpstr>예시1) 데이터 분석 및 요약 요청 시</vt:lpstr>
      <vt:lpstr>예시2) 창의적인 콘텐츠 생성 요청 시</vt:lpstr>
      <vt:lpstr>예시3) 코드 검토 및 설명 요청 시</vt:lpstr>
      <vt:lpstr>퓨샷/제로샷 학습</vt:lpstr>
      <vt:lpstr>퓨샷 학습 (Few-shot Learning)</vt:lpstr>
      <vt:lpstr>퓨샷 학습 (Few-shot Learning) 예시</vt:lpstr>
      <vt:lpstr>제로샷 학습 (Zero-shot Learning)</vt:lpstr>
      <vt:lpstr>사고의 사슬 (CoT)</vt:lpstr>
      <vt:lpstr>CoT의 원리와 필요성</vt:lpstr>
      <vt:lpstr>CoT의 두 가지 주요 유형</vt:lpstr>
      <vt:lpstr>CoT의 응용 및 효과</vt:lpstr>
      <vt:lpstr>고급 활용 기법</vt:lpstr>
      <vt:lpstr>챗봇을 위한 JSON 데이터 추출 예제</vt:lpstr>
      <vt:lpstr>프롬프트예시</vt:lpstr>
      <vt:lpstr>무료 LLM 챗봇 구현</vt:lpstr>
      <vt:lpstr>무료 LLM 챗봇 구현</vt:lpstr>
      <vt:lpstr>Google AI studio</vt:lpstr>
      <vt:lpstr>Google AI studio</vt:lpstr>
      <vt:lpstr>라이브러리 설치</vt:lpstr>
      <vt:lpstr>키설정하기</vt:lpstr>
      <vt:lpstr>서버와 통신하기</vt:lpstr>
      <vt:lpstr>client.models.generate_content</vt:lpstr>
      <vt:lpstr>출력</vt:lpstr>
      <vt:lpstr>주고받기</vt:lpstr>
      <vt:lpstr>사용자 함수 호출</vt:lpstr>
      <vt:lpstr>함수호출의 흐름</vt:lpstr>
      <vt:lpstr>RAG</vt:lpstr>
      <vt:lpstr>RAG란</vt:lpstr>
      <vt:lpstr>RAG작동순서</vt:lpstr>
      <vt:lpstr>RAG를 사용하는 이유 (LLM의 한계 극복)</vt:lpstr>
      <vt:lpstr>일반 LLM챗봇과 RAG를 적용한 챗봇</vt:lpstr>
      <vt:lpstr>랭체인</vt:lpstr>
      <vt:lpstr>랭체인</vt:lpstr>
      <vt:lpstr>모듈성</vt:lpstr>
      <vt:lpstr>체인성</vt:lpstr>
      <vt:lpstr>에이전트 (Agents)</vt:lpstr>
      <vt:lpstr>왜 랭체인을 사용하는가?</vt:lpstr>
      <vt:lpstr>랭체인 설치</vt:lpstr>
      <vt:lpstr>OpenAI</vt:lpstr>
      <vt:lpstr>런팟을 이용한 실습 환경 설정</vt:lpstr>
      <vt:lpstr>PowerPoint 프레젠테이션</vt:lpstr>
      <vt:lpstr>API key 발급받기</vt:lpstr>
      <vt:lpstr>키생성</vt:lpstr>
      <vt:lpstr>예제</vt:lpstr>
      <vt:lpstr>PowerPoint 프레젠테이션</vt:lpstr>
      <vt:lpstr>LLM에 정보를 제공하는 두 가지 방법</vt:lpstr>
      <vt:lpstr>함수 정보 (외부 도구 정보)</vt:lpstr>
      <vt:lpstr>LLM을 이용한 챗봇 구성</vt:lpstr>
      <vt:lpstr>모델 선정 및 프롬프트</vt:lpstr>
      <vt:lpstr>맥락 및 기억 관리 (Memory)</vt:lpstr>
      <vt:lpstr>외부 지식 통합 (RAG)</vt:lpstr>
      <vt:lpstr>도구 및 연동 기능</vt:lpstr>
      <vt:lpstr>사용자 인터페이스 및 배포</vt:lpstr>
      <vt:lpstr>LLM의 핵심 개념</vt:lpstr>
      <vt:lpstr>LLM의 작동 원리 (트랜스포머와 자기회귀)</vt:lpstr>
      <vt:lpstr>주요활용분야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현숙 백</dc:creator>
  <cp:lastModifiedBy>현숙 백</cp:lastModifiedBy>
  <cp:revision>53</cp:revision>
  <dcterms:created xsi:type="dcterms:W3CDTF">2025-07-24T05:23:42Z</dcterms:created>
  <dcterms:modified xsi:type="dcterms:W3CDTF">2025-11-29T00:01:37Z</dcterms:modified>
</cp:coreProperties>
</file>