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1" roundtripDataSignature="AMtx7miLq2YzuPPnUPXExTd0ttpAuMCu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7100842-BEB9-43F4-8C08-0858294FBC8D}">
  <a:tblStyle styleId="{F7100842-BEB9-43F4-8C08-0858294FBC8D}" styleName="Table_0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맑은 고딕"/>
          <a:ea typeface="맑은 고딕"/>
          <a:cs typeface="맑은 고딕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71" Type="http://customschemas.google.com/relationships/presentationmetadata" Target="metadata"/><Relationship Id="rId70" Type="http://schemas.openxmlformats.org/officeDocument/2006/relationships/slide" Target="slides/slide65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ko-KR" sz="12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이 ppt도 ai가 만듬. 그럼 나는 뭐했나? 계속 질문했다.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3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3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4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4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4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4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4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4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4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4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4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4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4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4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4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5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5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5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5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5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5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5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5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5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5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5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5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5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5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5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5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5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5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5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5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6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6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6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6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6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6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6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6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6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6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6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슬라이드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algun Gothic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6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세로 텍스트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7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7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7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7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세로 제목 및 텍스트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7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7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7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7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내용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8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  <a:defRPr b="1"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8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1" sz="2000"/>
            </a:lvl1pPr>
            <a:lvl2pPr indent="-355600" lvl="1" marL="9144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1" sz="2000"/>
            </a:lvl2pPr>
            <a:lvl3pPr indent="-355600" lvl="2" marL="1371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1" sz="2000"/>
            </a:lvl3pPr>
            <a:lvl4pPr indent="-355600" lvl="3" marL="18288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1" sz="2000"/>
            </a:lvl4pPr>
            <a:lvl5pPr indent="-355600" lvl="4" marL="2286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b="1" sz="2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구역 머리글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algun Gothic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콘텐츠 2개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비교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만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빈 화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콘텐츠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algun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7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7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7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7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7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그림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algun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7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7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7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7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7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6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12" name="Google Shape;12;p6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13" name="Google Shape;13;p6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14" name="Google Shape;14;p6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algun Gothic"/>
              <a:buNone/>
            </a:pPr>
            <a:r>
              <a:rPr lang="ko-KR"/>
              <a:t>AX 시대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 시대에서 위험사업분야</a:t>
            </a:r>
            <a:endParaRPr/>
          </a:p>
        </p:txBody>
      </p:sp>
      <p:sp>
        <p:nvSpPr>
          <p:cNvPr id="144" name="Google Shape;144;p10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0" lang="ko-KR"/>
              <a:t>AI를 통해 위험을 관리/저감하는 분야: 본질적으로 위험도가 높은 산업이지만, AI 도입으로 사고나 리스크를 줄이는 분야.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0" lang="ko-KR"/>
              <a:t>AI 도입 자체가 큰 위험을 초래할 수 있는 분야: AI 시스템의 오작동, 윤리적 문제, 혹은 규제 리스크가 큰 분야.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AX 시대의 위험사업분야는 AI의 힘으로 관리해야 할 물리적인 위험과 AI를 도입하면서 새롭게 관리해야 할 디지털 및 윤리적 위험의 두 가지 축으로 접근해야 합니다. 특히, 공공 및 국가 중요 시설에 대한 AI 도입은 고위험 취약점 관리체계 구축과 함께 진행되어야 합니다.</a:t>
            </a:r>
            <a:endParaRPr b="0"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1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AI를 통해 위험을 관리/저감하는 (고위험) 산업</a:t>
            </a:r>
            <a:endParaRPr/>
          </a:p>
        </p:txBody>
      </p:sp>
      <p:graphicFrame>
        <p:nvGraphicFramePr>
          <p:cNvPr id="150" name="Google Shape;150;p11"/>
          <p:cNvGraphicFramePr/>
          <p:nvPr/>
        </p:nvGraphicFramePr>
        <p:xfrm>
          <a:off x="838200" y="10874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1772800"/>
                <a:gridCol w="2280500"/>
                <a:gridCol w="64623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분야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고위험 요소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AI를 통한 AX 적용 사례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산업 안전 (제조, 건설)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추락, 끼임, 유독물질 노출 등 인명 사고 위험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AI 기반 SHE(안전·보건·환경):</a:t>
                      </a:r>
                      <a:r>
                        <a:rPr lang="ko-KR" sz="1800" u="none" cap="none" strike="noStrike"/>
                        <a:t> CCTV 영상 분석 AI가 작업자의 위험 행동(안전모 미착용, 금지 구역 침입 등)을 실시간 감지하여 경고하고, </a:t>
                      </a:r>
                      <a:r>
                        <a:rPr b="1" lang="ko-KR" sz="1800" u="none" cap="none" strike="noStrike"/>
                        <a:t>산재 위험이 높은 사업장</a:t>
                      </a:r>
                      <a:r>
                        <a:rPr lang="ko-KR" sz="1800" u="none" cap="none" strike="noStrike"/>
                        <a:t>을 미리 선별하여 감독 자원 효율화.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에너지/플랜트 (원전, 화학)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방사선, 고열, 유독가스, 설비 폭발 등 재난 위험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고위험 환경 로봇 및 점검:</a:t>
                      </a:r>
                      <a:r>
                        <a:rPr lang="ko-KR" sz="1800" u="none" cap="none" strike="noStrike"/>
                        <a:t> 원전, 석유화학 플랜트 등 사람이 접근하기 어려운 곳에 AI 기반 </a:t>
                      </a:r>
                      <a:r>
                        <a:rPr b="1" lang="ko-KR" sz="1800" u="none" cap="none" strike="noStrike"/>
                        <a:t>점검·밸브 제어 로봇</a:t>
                      </a:r>
                      <a:r>
                        <a:rPr lang="ko-KR" sz="1800" u="none" cap="none" strike="noStrike"/>
                        <a:t>을 투입하여 설비 유지보수 및 점검을 자율적으로 수행.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교통/운송 (철도, 항공)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대형 교통사고 위험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AI 기반 운행 안전 시스템:</a:t>
                      </a:r>
                      <a:r>
                        <a:rPr lang="ko-KR" sz="1800" u="none" cap="none" strike="noStrike"/>
                        <a:t> 과거 사고 이력을 AI가 학습하여 철도 운행 중 잠재적인 위험 요소를 사전에 분석하고 감사 사각지대를 줄이는 시스템 도입 (예: 코레일 'Audit AX').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물류/창고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무거운 물품 이송, 반복 작업, 작업자 부상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자율 물류 로봇 (AMR/AGV):</a:t>
                      </a:r>
                      <a:r>
                        <a:rPr lang="ko-KR" sz="1800" u="none" cap="none" strike="noStrike"/>
                        <a:t> AI가 생산 흐름을 분석해 물류 동선을 스스로 조정하고, 반복적이고 고위험 작업인 이적재 등을 로봇이 수행.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금융 (FDS)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사기, 횡령, 자금 세탁 등 막대한 재산 피해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이상 거래 탐지 시스템 (FDS):</a:t>
                      </a:r>
                      <a:r>
                        <a:rPr lang="ko-KR" sz="1800" u="none" cap="none" strike="noStrike"/>
                        <a:t> AI가 비정상적인 거래 패턴을 실시간으로 탐지하여 금융 사기를 즉각적으로 예방하고 차단.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AI 도입 및 활용으로 새로운 위험이 발생하는 분야</a:t>
            </a:r>
            <a:endParaRPr/>
          </a:p>
        </p:txBody>
      </p:sp>
      <p:graphicFrame>
        <p:nvGraphicFramePr>
          <p:cNvPr id="156" name="Google Shape;156;p12"/>
          <p:cNvGraphicFramePr/>
          <p:nvPr/>
        </p:nvGraphicFramePr>
        <p:xfrm>
          <a:off x="838200" y="10874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604575"/>
                <a:gridCol w="3850400"/>
                <a:gridCol w="40606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위험 유형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설명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고위험 AX 사업 분야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윤리 및 공정성 위험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AI의 편향된 학습 데이터로 인해 차별적인 결과(인종, 성별 등)를 초래하거나, 불투명한 의사결정으로 인해 사회적 갈등 유발.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채용 AI, 대출 심사 AI, 사법/복지 AI</a:t>
                      </a:r>
                      <a:r>
                        <a:rPr lang="ko-KR" sz="1800" u="none" cap="none" strike="noStrike"/>
                        <a:t> 등 개인의 삶에 중대한 영향을 미치는 분야.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보안 및 조작 위험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AI 시스템 자체가 해킹되거나, 생성형 AI를 통한 가짜 정보(딥페이크) 확산으로 사회적 혼란 야기.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국가 중요 시설 보호 시스템, 사이버 침해 대응 시스템, 언론/미디어 분야.</a:t>
                      </a:r>
                      <a:r>
                        <a:rPr lang="ko-KR" sz="1800" u="none" cap="none" strike="noStrike"/>
                        <a:t> (AI 대전환에 따른 디지털 위험 증가)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안전성 및 책임 소재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자율주행차, 의료 진단 AI 등 AI의 판단 오류가 직접적인 인명 피해나 법적 문제로 이어질 수 있는 분야.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자율주행 모빌리티, 수술 보조 로봇, AI 기반 의료 진단 시스템.</a:t>
                      </a:r>
                      <a:r>
                        <a:rPr lang="ko-KR" sz="1800" u="none" cap="none" strike="noStrike"/>
                        <a:t> (AI의 오작동 및 책임 소재 불분명 위험)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일자리 및 사회 구조 변화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AI에 의한 대규모 일자리 대체 및 경제적 불평등 심화.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콜센터, 단순 사무직, 창고 관리</a:t>
                      </a:r>
                      <a:r>
                        <a:rPr lang="ko-KR" sz="1800" u="none" cap="none" strike="noStrike"/>
                        <a:t> 등 자동화 효율이 높은 분야.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주요 AI 기술 </a:t>
            </a:r>
            <a:endParaRPr/>
          </a:p>
        </p:txBody>
      </p:sp>
      <p:sp>
        <p:nvSpPr>
          <p:cNvPr id="162" name="Google Shape;162;p13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머신러닝 (Machine Learning, ML)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머신러닝은 데이터를 기반으로 학습하여 특정 작업을 수행하는 방법을 스스로 개선하는 AI의 핵심 분야입니다.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지도 학습 (Supervised Learning): 정답(레이블)이 지정된 데이터를 학습하여 새로운 데이터에 대한 결과를 예측합니다. (예: 스팸 메일 분류, 주택 가격 예측)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비지도 학습 (Unsupervised Learning): 정답이 없는 데이터에서 숨겨진 패턴이나 구조를 스스로 찾아냅니다. (예: 고객 세분화/군집화, 데이터 압축)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강화 학습 (Reinforcement Learning): 시행착오를 통해 가장 좋은 보상을 받는 행동을 학습합니다. (예: 로봇 제어, 자율주행, 게임 인공지능)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주요 AI 기술 </a:t>
            </a:r>
            <a:endParaRPr/>
          </a:p>
        </p:txBody>
      </p:sp>
      <p:sp>
        <p:nvSpPr>
          <p:cNvPr id="168" name="Google Shape;168;p14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딥러닝 (Deep Learning, DL)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딥러닝은 머신러닝의 한 분야로, 인간의 뇌 신경망을 모방한 다층의 신경망(Deep Neural Network) 을 사용하여 데이터를 학습합니다. 데이터에서 **특징(Feature)**을 추출하는 작업을 AI가 스스로 수행하는 것이 가장 큰 특징입니다.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CNN (Convolutional Neural Network): 주로 이미지 및 영상 처리에 사용되며, 이미지에서 특징을 추출하고 객체를 인식하는 데 탁월합니다. (예: 얼굴 인식, 의료 영상 분석)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RNN (Recurrent Neural Network) / Transformer: 시퀀스(순서) 데이터 처리에 사용됩니다.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RNN/LSTM: 문장이나 음성처럼 순서가 중요한 데이터를 처리하는 데 사용되었습니다.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Transformer: 병렬 처리가 가능하고 장기적인 의존성 문제를 해결하여 자연어 처리(NLP) 분야를 혁신했으며, 최근 LLM(거대 언어 모델)의 기반 기술입니다.</a:t>
            </a:r>
            <a:endParaRPr/>
          </a:p>
          <a:p>
            <a:pPr indent="-111125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주요 AI 기술 </a:t>
            </a:r>
            <a:endParaRPr/>
          </a:p>
        </p:txBody>
      </p:sp>
      <p:sp>
        <p:nvSpPr>
          <p:cNvPr id="174" name="Google Shape;174;p15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생성형 AI (Generative AI)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새롭고 독창적인 콘텐츠(텍스트, 이미지, 음성, 코드 등)를 생성해내는 AI 기술입니다. 최근 AI 전환(AX) 시대를 이끄는 핵심 기술입니다.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 (Large Language Model): Transformer를 기반으로 하며, 방대한 텍스트 데이터를 학습하여 사람처럼 자연스러운 문장을 생성, 요약, 번역하고 질문에 답하는 거대 언어 모델입니다. (예: GPT-4, Gemini, Claude)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Diffusion Model: 노이즈(잡음)를 제거하는 방식으로 학습하여 고품질의 사실적인 이미지를 생성하는 데 주로 사용됩니다. (예: Midjourney, Stable Diffusion)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주요 AI 기술 </a:t>
            </a:r>
            <a:endParaRPr/>
          </a:p>
        </p:txBody>
      </p:sp>
      <p:sp>
        <p:nvSpPr>
          <p:cNvPr id="180" name="Google Shape;180;p16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컴퓨터 비전 (Computer Vision)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기계가 시각적인 정보를 인지, 처리, 해석하고 이해할 수 있도록 하는 기술입니다.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객체 탐지 및 인식 (Object Detection &amp; Recognition): 이미지나 영상에서 특정 물체의 위치를 파악하고 그것이 무엇인지 식별합니다.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SLAM (Simultaneous Localization and Mapping): 로봇이나 자율주행차가 자신의 위치를 파악하는 동시에 주변 환경의 지도를 생성하는 기술입니다.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7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주요 AI 기술 </a:t>
            </a:r>
            <a:endParaRPr/>
          </a:p>
        </p:txBody>
      </p:sp>
      <p:sp>
        <p:nvSpPr>
          <p:cNvPr id="186" name="Google Shape;186;p17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자연어 처리 (Natural Language Processing, NLP)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인간의 언어(텍스트와 음성)를 기계가 이해하고 생성할 수 있도록 하는 기술입니다.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기계 번역 (Machine Translation): 한 언어를 다른 언어로 번역합니다.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감성 분석 (Sentiment Analysis): 텍스트에 담긴 긍정, 부정 또는 중립적인 감정을 파악합니다.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음성 인식 (Speech Recognition): 사람의 목소리를 텍스트로 변환합니다.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8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주요 AI 기술 </a:t>
            </a:r>
            <a:endParaRPr/>
          </a:p>
        </p:txBody>
      </p:sp>
      <p:sp>
        <p:nvSpPr>
          <p:cNvPr id="192" name="Google Shape;192;p18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온디바이스 AI (On-Device AI)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AI 연산이 클라우드 서버를 거치지 않고 사용자 기기 자체에서 직접 실행되는 기술입니다.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특징: 낮은 지연 시간, 외부 연결 없이 작동, 높은 개인정보 보호.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적용: 스마트폰의 실시간 번역, 드론의 경로 탐색, 웨어러블 기기의 건강 데이터 분석 등.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LLM이란? (Large Language Model)</a:t>
            </a:r>
            <a:endParaRPr/>
          </a:p>
        </p:txBody>
      </p:sp>
      <p:sp>
        <p:nvSpPr>
          <p:cNvPr id="198" name="Google Shape;198;p19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 (Large Language Model, 거대 언어 모델)이란 매우 방대한 양의 텍스트 데이터를 학습하여 사람처럼 언어를 이해하고 생성할 수 있도록 훈련된 인공지능 모델을 말합니다.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LLM은 최근 ChatGPT, Gemini 등과 같은 생성형 AI 서비스의 핵심 기반 기술입니다.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DX/AX 의 시대</a:t>
            </a:r>
            <a:endParaRPr/>
          </a:p>
        </p:txBody>
      </p:sp>
      <p:pic>
        <p:nvPicPr>
          <p:cNvPr id="95" name="Google Shape;95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9986" y="1214132"/>
            <a:ext cx="8560105" cy="5089525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0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LLM의 특징</a:t>
            </a:r>
            <a:endParaRPr/>
          </a:p>
        </p:txBody>
      </p:sp>
      <p:graphicFrame>
        <p:nvGraphicFramePr>
          <p:cNvPr id="204" name="Google Shape;204;p20"/>
          <p:cNvGraphicFramePr/>
          <p:nvPr/>
        </p:nvGraphicFramePr>
        <p:xfrm>
          <a:off x="838200" y="10874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384225"/>
                <a:gridCol w="81313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특징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설명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대규모 데이터 학습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웹 페이지, 서적, 코드 등 수천억 개의 단어에 달하는 방대한 텍스트 데이터를 학습합니다.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거대한 모델 크기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수억 개에서 수조 개에 이르는 **파라미터(매개변수)**를 가지고 있어 복잡한 패턴과 맥락을 포착할 수 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언어 이해 및 생성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단순히 단어를 나열하는 것을 넘어, 문맥을 이해하고 질문에 답하거나, 글을 요약, 번역, 창작하는 등 다양한 언어 작업을 수행합니다.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트랜스포머 아키텍처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대부분 **Transformer(트랜스포머)**라는 신경망 구조를 기반으로 하며, 이는 언어 데이터의 순서와 관계를 효율적으로 처리하여 성능을 비약적으로 향상시켰습니다.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범용성 (Generalization)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특정 작업(예: 번역만)을 위해 훈련된 것이 아니라, 학습된 지식을 바탕으로 새로운 종류의 언어 작업(예: 코딩, 추론)도 수행할 수 있는 </a:t>
                      </a:r>
                      <a:r>
                        <a:rPr b="1" lang="ko-KR" sz="1800" u="none" cap="none" strike="noStrike"/>
                        <a:t>뛰어난 범용성</a:t>
                      </a:r>
                      <a:r>
                        <a:rPr lang="ko-KR" sz="1800" u="none" cap="none" strike="noStrike"/>
                        <a:t>을 가집니다.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1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LLM이 작동하는 방식 (토큰과 예측)</a:t>
            </a:r>
            <a:endParaRPr/>
          </a:p>
        </p:txBody>
      </p:sp>
      <p:sp>
        <p:nvSpPr>
          <p:cNvPr id="210" name="Google Shape;210;p21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LLM은 확률적으로 다음 단어를 예측하며 문장을 완성합니다.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토큰화 (Tokenization): 입력된 문장이나 단어는 의미를 가지는 최소 단위인 **토큰(Token)**으로 쪼개집니다. (단어나 구, 또는 글자 단위가 될 수 있음)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문맥 이해: 모델은 이 토큰들의 배열을 분석하여 이전 문장들이 어떤 의미와 맥락을 가지고 있는지 이해합니다.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다음 토큰 예측: 학습된 방대한 데이터를 바탕으로 **가장 적절한 다음 토큰(단어)**이 무엇인지 확률적으로 예측하고 생성합니다.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반복 생성: 이 과정을 반복하여 한 문장, 한 단락, 나아가 하나의 완결된 글을 생성해 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LLM의 성능은 주로 모델의 크기(파라미터 수)와 학습 데이터의 양, 그리고 모델을 훈련하는 방식(파인 튜닝 등)에 의해 결정됩니다.</a:t>
            </a:r>
            <a:endParaRPr/>
          </a:p>
          <a:p>
            <a:pPr indent="-111125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LLM의 주요 적용 사례</a:t>
            </a:r>
            <a:endParaRPr/>
          </a:p>
        </p:txBody>
      </p:sp>
      <p:sp>
        <p:nvSpPr>
          <p:cNvPr id="216" name="Google Shape;216;p22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 (Large Language Model, 거대 언어 모델)은 그 범용성 덕분에 거의 모든 산업 분야에서 혁신적으로 적용되고 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콘텐츠 생성 및 마케팅 (Content Generation &amp; Marketing)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LLM은 방대한 텍스트를 학습했기 때문에 사람처럼 자연스러운 글을 대량으로 빠르게 생성할 수 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자동 문서 초안 작성: 이메일, 보고서, 회의록, 프레젠테이션 스크립트 등의 초안을 작성하여 시간을 절약합니다.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마케팅 문구 및 광고 카피 생성: 특정 고객층과 목적에 맞는 다양한 스타일의 광고 문구, 소셜 미디어 게시물, 제품 설명을 생성하여 마케팅 효율을 높입니다.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번역 및 현지화: 높은 정확도와 맥락 이해를 바탕으로 실시간 다국어 번역 및 현지화 작업에 활용됩니다.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소설/시나리오 창작 보조: 작가나 기획자의 아이디어를 바탕으로 이야기의 줄거리, 대사, 캐릭터 설정 등을 보조하거나 생성합니다.</a:t>
            </a:r>
            <a:endParaRPr/>
          </a:p>
          <a:p>
            <a:pPr indent="-12065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3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LLM의 주요 적용 사례</a:t>
            </a:r>
            <a:endParaRPr/>
          </a:p>
        </p:txBody>
      </p:sp>
      <p:sp>
        <p:nvSpPr>
          <p:cNvPr id="222" name="Google Shape;222;p23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고객 서비스 및 지원 (Customer Service &amp; Support)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LLM은 자연어 이해 능력이 뛰어나 고객과의 대화형 상호작용을 지능적으로 처리할 수 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지능형 챗봇 (AI Chatbot): 단순히 정해진 답변만 하는 것을 넘어, 복잡한 질문의 맥락을 이해하고 고객 데이터베이스를 기반으로 맞춤형 정보를 제공하여 고객 문의의 80% 이상을 자동 처리합니다.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상담원 보조 (Agent Assist): 고객 센터 상담사가 고객과 대화하는 동안 실시간으로 관련 자료를 검색하거나, 다음 질문에 대한 최적의 답변 초안을 제공하여 상담 효율성과 품질을 높입니다.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VOC(고객의 소리) 분석: 고객 피드백, 리뷰, 상담 내용을 자동으로 요약하고 주요 이슈와 감정을 분석하여 제품 및 서비스 개선에 활용합니다.</a:t>
            </a:r>
            <a:endParaRPr/>
          </a:p>
          <a:p>
            <a:pPr indent="-111125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4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LLM의 주요 적용 사례</a:t>
            </a:r>
            <a:endParaRPr/>
          </a:p>
        </p:txBody>
      </p:sp>
      <p:sp>
        <p:nvSpPr>
          <p:cNvPr id="228" name="Google Shape;228;p24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지식 관리 및 연구 개발 (Knowledge Management &amp; R&amp;D)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LLM은 기업 내부에 흩어져 있거나 전문 분야에 깊이 묻혀 있는 지식을 쉽게 접근하고 활용할 수 있게 만듭니다.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정보 검색 및 요약: 수많은 기술 문서, 법률 조항, 연구 논문 등 방대한 내부 자료를 빠르게 검색하고, 핵심 내용을 요약하여 사용자에게 제공합니다. (RAG: Retrieval-Augmented Generation 방식 활용)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코드 생성 및 디버깅: 프로그래밍 코드를 생성하거나, 기존 코드의 문제점(버그)을 찾아내고 개선 방안을 제시하여 개발 생산성을 높입니다.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전문가 시스템: 법률, 금융, 의료 등 전문 지식이 필요한 영역에서 질문에 답하고, 복잡한 사례 분석을 보조하는 전문가 역할을 수행합니다.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5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LLM의 주요 적용 사례</a:t>
            </a:r>
            <a:endParaRPr/>
          </a:p>
        </p:txBody>
      </p:sp>
      <p:sp>
        <p:nvSpPr>
          <p:cNvPr id="234" name="Google Shape;234;p25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교육 및 학습 (Education &amp; Learning)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LLM은 학습자 개개인의 수준과 속도에 맞춘 교육을 가능하게 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개인 맞춤형 튜터: 학생의 질문이나 오답 패턴을 분석하여 개별적인 설명과 학습 자료를 제공하는 AI 선생님 역할을 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학습 평가 및 피드백 자동화: 에세이나 서술형 답안의 문맥과 내용을 분석하여 평가하고, 구체적인 개선 피드백을 제공합니다.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6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LLM의 주요 적용 사례</a:t>
            </a:r>
            <a:endParaRPr/>
          </a:p>
        </p:txBody>
      </p:sp>
      <p:sp>
        <p:nvSpPr>
          <p:cNvPr id="240" name="Google Shape;240;p26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 (Large Language Model, 거대 언어 모델)은 그 범용성 덕분에 거의 모든 산업 분야에서 혁신적으로 적용되고 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콘텐츠 생성 및 마케팅 (Content Generation &amp; Marketing)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LLM은 방대한 텍스트를 학습했기 때문에 사람처럼 자연스러운 글을 대량으로 빠르게 생성할 수 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자동 문서 초안 작성: 이메일, 보고서, 회의록, 프레젠테이션 스크립트 등의 초안을 작성하여 시간을 절약합니다.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마케팅 문구 및 광고 카피 생성: 특정 고객층과 목적에 맞는 다양한 스타일의 광고 문구, 소셜 미디어 게시물, 제품 설명을 생성하여 마케팅 효율을 높입니다.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번역 및 현지화: 높은 정확도와 맥락 이해를 바탕으로 실시간 다국어 번역 및 현지화 작업에 활용됩니다.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소설/시나리오 창작 보조: 작가나 기획자의 아이디어를 바탕으로 이야기의 줄거리, 대사, 캐릭터 설정 등을 보조하거나 생성합니다.</a:t>
            </a:r>
            <a:endParaRPr/>
          </a:p>
          <a:p>
            <a:pPr indent="-12065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7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LLM의 주요 적용 사례</a:t>
            </a:r>
            <a:endParaRPr/>
          </a:p>
        </p:txBody>
      </p:sp>
      <p:sp>
        <p:nvSpPr>
          <p:cNvPr id="246" name="Google Shape;246;p27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 (Large Language Model, 거대 언어 모델)은 그 범용성 덕분에 거의 모든 산업 분야에서 혁신적으로 적용되고 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콘텐츠 생성 및 마케팅 (Content Generation &amp; Marketing)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LLM은 방대한 텍스트를 학습했기 때문에 사람처럼 자연스러운 글을 대량으로 빠르게 생성할 수 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자동 문서 초안 작성: 이메일, 보고서, 회의록, 프레젠테이션 스크립트 등의 초안을 작성하여 시간을 절약합니다.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마케팅 문구 및 광고 카피 생성: 특정 고객층과 목적에 맞는 다양한 스타일의 광고 문구, 소셜 미디어 게시물, 제품 설명을 생성하여 마케팅 효율을 높입니다.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번역 및 현지화: 높은 정확도와 맥락 이해를 바탕으로 실시간 다국어 번역 및 현지화 작업에 활용됩니다.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소설/시나리오 창작 보조: 작가나 기획자의 아이디어를 바탕으로 이야기의 줄거리, 대사, 캐릭터 설정 등을 보조하거나 생성합니다.</a:t>
            </a:r>
            <a:endParaRPr/>
          </a:p>
          <a:p>
            <a:pPr indent="-12065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8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LLM의 원리: 다음 단어 예측과 트랜스포머</a:t>
            </a:r>
            <a:endParaRPr/>
          </a:p>
        </p:txBody>
      </p:sp>
      <p:sp>
        <p:nvSpPr>
          <p:cNvPr id="252" name="Google Shape;252;p28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LLM(Large Language Model, 거대 언어 모델)의 작동 원리는 두 가지 핵심 개념으로 요약할 수 있습니다: 다음 단어(토큰) 예측과 이 예측을 가능하게 하는 트랜스포머(Transformer) 아키텍처입니다.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9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핵심 원리: 다음 단어(토큰) 예측</a:t>
            </a:r>
            <a:endParaRPr/>
          </a:p>
        </p:txBody>
      </p:sp>
      <p:sp>
        <p:nvSpPr>
          <p:cNvPr id="258" name="Google Shape;258;p29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LLM은 방대한 데이터를 학습하여 주어진 문맥에서 다음에 올 단어(정확히는 토큰)가 무엇일지 확률적으로 가장 잘 예측하도록 훈련된 모델입니다.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토큰화 (Tokenization): 입력된 문장은 모델이 처리할 수 있는 최소 단위인 토큰으로 분리됩니다. 토큰은 단어, 구, 심지어 글자 단위가 될 수 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맥락 이해 (Context Encoding): 모델은 이전에 나온 모든 토큰들의 문맥적 관계와 의미를 파악합니다. 예를 들어, "나는 사과를 좋아한다. 왜냐하면..." 이라는 문장이 주어지면, 모델은 '사과'가 과일이라는 맥락을 이해합니다.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확률적 예측: 모델은 학습된 지식을 바탕으로 다음에 올 수 있는 모든 토큰에 대해 확률을 계산합니다. (예: '맛있기', '건강에', '빨갛기', '아이폰' 등)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토큰 선택 및 생성: 계산된 확률 중 가장 높은 토큰을 선택하거나 (혹은 일정 확률 분포에 따라 무작위로 선택), 이 토큰을 출력하고 다시 새로운 문맥으로 추가하여 다음 토큰을 예측하는 과정을 반복합니다.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이러한 반복적인 예측 과정을 통해 LLM은 길고 자연스러운 문장, 보고서, 코드를 생성하게 됩니다.</a:t>
            </a:r>
            <a:endParaRPr/>
          </a:p>
          <a:p>
            <a:pPr indent="-12065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AX시대란</a:t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ko-KR"/>
              <a:t>AX 시대</a:t>
            </a:r>
            <a:r>
              <a:rPr lang="ko-KR"/>
              <a:t>는 AI Transformation (인공지능 전환)의 약자로, 단순히 기술을 도입하는 것을 넘어 기업 활동과 산업 구조 전반을 </a:t>
            </a:r>
            <a:r>
              <a:rPr b="1" lang="ko-KR"/>
              <a:t>인공지능(AI) 중심으로 근본적으로 변화시키고 재구성</a:t>
            </a:r>
            <a:r>
              <a:rPr lang="ko-KR"/>
              <a:t>하는 시대를 의미합니다.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이는 기존의 디지털 전환(DX) 단계를 넘어서 AI가 비즈니스 의사결정과 운영 전반을 근본적으로 바꾸는 것을 뜻합니다. 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0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구동 아키텍처: 트랜스포머 (Transformer)</a:t>
            </a:r>
            <a:endParaRPr/>
          </a:p>
        </p:txBody>
      </p:sp>
      <p:sp>
        <p:nvSpPr>
          <p:cNvPr id="264" name="Google Shape;264;p30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LLM의 비약적인 발전은 2017년에 발표된 트랜스포머 신경망 아키텍처 덕분입니다. 트랜스포머는 기존 RNN(순환 신경망)의 한계를 극복했습니다.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A. 병렬 처리 능력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RNN의 한계: 기존 RNN은 단어를 순차적으로 처리했기 때문에 시간이 오래 걸리고 긴 문장일수록 앞부분의 정보를 잊어버리는 문제(장기 의존성 문제)가 있었습니다.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트랜스포머의 장점: 트랜스포머는 문장의 모든 단어를 동시에(병렬로) 처리할 수 있어 학습 속도가 획기적으로 빨라졌고, 수조 개에 달하는 대규모 데이터셋 학습이 가능해졌습니다.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1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구동 아키텍처: 트랜스포머 (Transformer)</a:t>
            </a:r>
            <a:endParaRPr/>
          </a:p>
        </p:txBody>
      </p:sp>
      <p:sp>
        <p:nvSpPr>
          <p:cNvPr id="270" name="Google Shape;270;p31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B. 어텐션 메커니즘 (Attention Mechanism)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트랜스포머의 핵심은 어텐션(Attention) 메커니즘입니다.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집중 및 가중치 부여: 문장에서 특정 단어의 의미를 파악할 때, 그 단어와 가장 관련성이 높은 다른 단어에 **가중치(Weight)**를 부여하여 집중하는 방식입니다.</a:t>
            </a:r>
            <a:endParaRPr/>
          </a:p>
          <a:p>
            <a:pPr indent="-228600" lvl="2" marL="11430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예시: "강아지가 밥을 먹었다. 그것은 맛있었다."라는 문장에서 '그것은'이라는 단어를 처리할 때, 모델은 '밥'이라는 단어에 가장 높은 가중치(Attention)를 부여하여 '그것'이 밥을 가리킨다는 것을 명확히 이해합니다.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이 어텐션 덕분에 LLM은 문맥을 깊이 이해하고 복잡한 논리적 관계를 포착하여 정확한 결과물을 생성할 수 있습니다.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2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학습 방식의 진화</a:t>
            </a:r>
            <a:endParaRPr/>
          </a:p>
        </p:txBody>
      </p:sp>
      <p:sp>
        <p:nvSpPr>
          <p:cNvPr id="276" name="Google Shape;276;p32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LLM은 단순히 대규모 데이터를 읽는 것을 넘어, 사람의 피드백을 통해 성능을 개선합니다.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사전 훈련 (Pre-training): 방대한 텍스트 데이터(웹 문서, 서적 등)를 비지도 학습 방식으로 학습하여 언어의 기본 구조와 일반 지식을 습득합니다.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파인 튜닝 (Fine-tuning): 특정 작업을 잘 수행하도록 소규모의 고품질 데이터셋으로 모델을 추가 학습시켜 성능을 최적화합니다.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RLHF (Reinforcement Learning from Human Feedback): 사람의 선호도를 반영하여 모델을 강화 학습시키는 과정입니다. LLM이 생성한 여러 답변 중 사람이 더 선호하는 답변에 높은 점수를 부여함으로써, 모델이 윤리적이고 유용하며 안전한 답변을 하도록 훈련합니다.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3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주요 LLM(거대 언어 모델) 모델들</a:t>
            </a:r>
            <a:endParaRPr/>
          </a:p>
        </p:txBody>
      </p:sp>
      <p:sp>
        <p:nvSpPr>
          <p:cNvPr id="282" name="Google Shape;282;p33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폐쇄형 (Proprietary) 모델- 가장 높은 성능을 보이며 상업적으로 널리 사용되지만, 내부 구조와 학습 데이터는 공개되지 않습니다.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가장 높은 성능을 보이며 상업적으로 널리 사용되지만, 내부 구조와 학습 데이터는 공개되지 않습니다.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 </a:t>
            </a:r>
            <a:endParaRPr/>
          </a:p>
        </p:txBody>
      </p:sp>
      <p:graphicFrame>
        <p:nvGraphicFramePr>
          <p:cNvPr id="283" name="Google Shape;283;p33"/>
          <p:cNvGraphicFramePr/>
          <p:nvPr/>
        </p:nvGraphicFramePr>
        <p:xfrm>
          <a:off x="887776" y="21014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1861325"/>
                <a:gridCol w="1761300"/>
                <a:gridCol w="6776375"/>
              </a:tblGrid>
              <a:tr h="3381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모델 계열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개발사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특징 및 강점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3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GPT (Generative Pre-trained Transformer)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OpenAI</a:t>
                      </a:r>
                      <a:r>
                        <a:rPr lang="ko-KR" sz="1800" u="none" cap="none" strike="noStrike"/>
                        <a:t> (Microsoft 투자)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현재까지 가장 널리 알려지고 강력한 모델. 특히 최신 모델인 </a:t>
                      </a:r>
                      <a:r>
                        <a:rPr b="1" lang="ko-KR" sz="1800" u="none" cap="none" strike="noStrike"/>
                        <a:t>GPT-4</a:t>
                      </a:r>
                      <a:r>
                        <a:rPr lang="ko-KR" sz="1800" u="none" cap="none" strike="noStrike"/>
                        <a:t>는 복잡한 추론 능력, 코딩, 창의적 글쓰기에서 최고 수준의 성능을 보입니다.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3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Gemini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Google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멀티모달(Multimodal)</a:t>
                      </a:r>
                      <a:r>
                        <a:rPr lang="ko-KR" sz="1800" u="none" cap="none" strike="noStrike"/>
                        <a:t> 기능이 통합된 것이 가장 큰 특징입니다. 텍스트뿐만 아니라 이미지, 오디오, 비디오 등 다양한 형태의 정보를 처음부터 이해하고 처리하도록 설계되었습니다.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3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Claude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Anthropic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안전성과 윤리성을 최우선으로 설계된 모델입니다. **헌법적 AI(Constitutional AI)**라는 독특한 접근 방식을 사용하여 유해한 답변을 거부하는 데 강점을 보입니다.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3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Llama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Meta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Meta에서 개발했으나, 일부 버전(Llama 2, Llama 3)이 </a:t>
                      </a:r>
                      <a:r>
                        <a:rPr b="1" lang="ko-KR" sz="1800" u="none" cap="none" strike="noStrike"/>
                        <a:t>오픈 소스</a:t>
                      </a:r>
                      <a:r>
                        <a:rPr lang="ko-KR" sz="1800" u="none" cap="none" strike="noStrike"/>
                        <a:t>로 공개되어 광범위한 연구 및 상업적 사용을 촉진하고 있습니다. (일부 폐쇄형 모델과 오픈 소스 모델의 중간적 성격)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4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주요 LLM(거대 언어 모델) 모델들</a:t>
            </a:r>
            <a:endParaRPr/>
          </a:p>
        </p:txBody>
      </p:sp>
      <p:sp>
        <p:nvSpPr>
          <p:cNvPr id="289" name="Google Shape;289;p34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오픈 소스형 (Open Source) 모델 - 모델의 가중치(Weights)와 아키텍처가 공개되어 누구나 다운로드하고 자체 서버에 구축하여 파인 튜닝(미세 조정)할 수 있습니다. 기업의 데이터 보안 및 비용 절감에 유리합니다.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graphicFrame>
        <p:nvGraphicFramePr>
          <p:cNvPr id="290" name="Google Shape;290;p34"/>
          <p:cNvGraphicFramePr/>
          <p:nvPr/>
        </p:nvGraphicFramePr>
        <p:xfrm>
          <a:off x="1090672" y="246702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1966500"/>
                <a:gridCol w="2005075"/>
                <a:gridCol w="5290550"/>
              </a:tblGrid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모델 계열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주요 개발사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특징 및 강점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Mixtral / Mistral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Mistral AI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매개변수 규모 대비 </a:t>
                      </a:r>
                      <a:r>
                        <a:rPr b="1" lang="ko-KR" sz="1800" u="none" cap="none" strike="noStrike"/>
                        <a:t>매우 뛰어난 성능</a:t>
                      </a:r>
                      <a:r>
                        <a:rPr lang="ko-KR" sz="1800" u="none" cap="none" strike="noStrike"/>
                        <a:t>을 보여주는 유럽 기반의 모델입니다. 특히 </a:t>
                      </a:r>
                      <a:r>
                        <a:rPr b="1" lang="ko-KR" sz="1800" u="none" cap="none" strike="noStrike"/>
                        <a:t>MoE (Mixture of Experts)</a:t>
                      </a:r>
                      <a:r>
                        <a:rPr lang="ko-KR" sz="1800" u="none" cap="none" strike="noStrike"/>
                        <a:t> 아키텍처를 사용하여 효율성과 속도를 높였습니다.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Llama (2, 3)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Meta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오픈 소스 모델 중에서 가장 널리 채택되며 강력한 기준점(Benchmark)이 되고 있습니다. 다양한 크기의 모델을 제공하여 소형 기기에서도 활용 가능합니다.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Falcon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Technology Innovation Institute (TII)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UAE의 연구소에서 개발되었으며, 대규모 오픈 소스 모델 중 하나로, 학습 데이터의 품질에 초점을 맞추어 개발되었습니다.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5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주요 LLM(거대 언어 모델) 모델들</a:t>
            </a:r>
            <a:endParaRPr/>
          </a:p>
        </p:txBody>
      </p:sp>
      <p:sp>
        <p:nvSpPr>
          <p:cNvPr id="296" name="Google Shape;296;p35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국내 주요 LLM 모델 - 한국어 데이터 학습에 강점을 가지는 국내 모델들도 있습니다.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graphicFrame>
        <p:nvGraphicFramePr>
          <p:cNvPr id="297" name="Google Shape;297;p35"/>
          <p:cNvGraphicFramePr/>
          <p:nvPr/>
        </p:nvGraphicFramePr>
        <p:xfrm>
          <a:off x="1057006" y="21463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321125"/>
                <a:gridCol w="1623525"/>
                <a:gridCol w="58940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델 계열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개발사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특징 및 강점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HyperCLOVA X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네이버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한국어 데이터와 국내 사용자 환경에 최적화되어 있으며, 네이버의 다양한 서비스(검색, 쇼핑 등)와 쉽게 연동됩니다.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A-Jax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카카오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한국어와 멀티모달 기능에 초점을 맞춰 카카오의 다양한 서비스에 적용될 예정입니다.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Generative AI Platform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LG AI연구원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초거대 멀티모달 AI</a:t>
                      </a:r>
                      <a:r>
                        <a:rPr lang="ko-KR" sz="1800" u="none" cap="none" strike="noStrike"/>
                        <a:t>를 지향하며, 특히 제조, 화학 등 LG 계열사의 전문 영역 데이터 학습에 강점을 가집니다.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6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 (AI Transformation)의 산업별 성공 사례</a:t>
            </a:r>
            <a:endParaRPr/>
          </a:p>
        </p:txBody>
      </p:sp>
      <p:sp>
        <p:nvSpPr>
          <p:cNvPr id="303" name="Google Shape;303;p36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제조/산업 분야: 예측 유지보수 및 품질 혁신</a:t>
            </a:r>
            <a:endParaRPr/>
          </a:p>
        </p:txBody>
      </p:sp>
      <p:graphicFrame>
        <p:nvGraphicFramePr>
          <p:cNvPr id="304" name="Google Shape;304;p36"/>
          <p:cNvGraphicFramePr/>
          <p:nvPr/>
        </p:nvGraphicFramePr>
        <p:xfrm>
          <a:off x="1019979" y="17322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128825"/>
                <a:gridCol w="1924450"/>
                <a:gridCol w="6378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기업/산업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적용된 AI 기술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AX 성공 사례 및 효과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GE (General Electric)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산업 IoT 및 머신러닝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항공 엔진 예측 유지보수:</a:t>
                      </a:r>
                      <a:r>
                        <a:rPr lang="ko-KR" sz="1800" u="none" cap="none" strike="noStrike"/>
                        <a:t> 제트 엔진 센서 데이터를 AI가 분석하여 </a:t>
                      </a:r>
                      <a:r>
                        <a:rPr b="1" lang="ko-KR" sz="1800" u="none" cap="none" strike="noStrike"/>
                        <a:t>부품 고장 시점을 정확히 예측</a:t>
                      </a:r>
                      <a:r>
                        <a:rPr lang="ko-KR" sz="1800" u="none" cap="none" strike="noStrike"/>
                        <a:t>하고, 고장 발생 전에 필요한 유지보수를 수행합니다. 이는 계획되지 않은 운휴 시간을 </a:t>
                      </a:r>
                      <a:r>
                        <a:rPr b="1" lang="ko-KR" sz="1800" u="none" cap="none" strike="noStrike"/>
                        <a:t>최대 20%</a:t>
                      </a:r>
                      <a:r>
                        <a:rPr lang="ko-KR" sz="1800" u="none" cap="none" strike="noStrike"/>
                        <a:t> 줄이고, 유지보수 비용을 </a:t>
                      </a:r>
                      <a:r>
                        <a:rPr b="1" lang="ko-KR" sz="1800" u="none" cap="none" strike="noStrike"/>
                        <a:t>10% 이상</a:t>
                      </a:r>
                      <a:r>
                        <a:rPr lang="ko-KR" sz="1800" u="none" cap="none" strike="noStrike"/>
                        <a:t> 절감했습니다.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포스코 (POSCO)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딥러닝 기반 비전 AI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제철 공정 품질 관리:</a:t>
                      </a:r>
                      <a:r>
                        <a:rPr lang="ko-KR" sz="1800" u="none" cap="none" strike="noStrike"/>
                        <a:t> 뜨거운 철강 제품의 표면 결함을 AI 비전 시스템이 실시간으로 검사합니다. 사람이 검사하기 어려운 고온 환경에서 </a:t>
                      </a:r>
                      <a:r>
                        <a:rPr b="1" lang="ko-KR" sz="1800" u="none" cap="none" strike="noStrike"/>
                        <a:t>불량 검출 정확도를 획기적으로 향상</a:t>
                      </a:r>
                      <a:r>
                        <a:rPr lang="ko-KR" sz="1800" u="none" cap="none" strike="noStrike"/>
                        <a:t>시키고, 검사 시간을 단축하여 생산성을 높였습니다.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7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 (AI Transformation)의 산업별 성공 사례</a:t>
            </a:r>
            <a:endParaRPr/>
          </a:p>
        </p:txBody>
      </p:sp>
      <p:sp>
        <p:nvSpPr>
          <p:cNvPr id="310" name="Google Shape;310;p37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유통/커머스 분야: 초개인화 및 재고 최적화</a:t>
            </a:r>
            <a:endParaRPr/>
          </a:p>
        </p:txBody>
      </p:sp>
      <p:graphicFrame>
        <p:nvGraphicFramePr>
          <p:cNvPr id="311" name="Google Shape;311;p37"/>
          <p:cNvGraphicFramePr/>
          <p:nvPr/>
        </p:nvGraphicFramePr>
        <p:xfrm>
          <a:off x="1019979" y="17322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128825"/>
                <a:gridCol w="1924450"/>
                <a:gridCol w="6378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기업/산업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적용된 AI 기술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AX 성공 사례 및 효과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Amazon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강화 학습 및 추천 시스템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초개인화된 상품 추천:</a:t>
                      </a:r>
                      <a:r>
                        <a:rPr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고객의 검색 기록, 구매 패턴, 유사 고객의 행동 등을 AI가 분석하여 상품 페이지 방문 시 </a:t>
                      </a: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구매 전환율이 가장 높은 상품</a:t>
                      </a:r>
                      <a:r>
                        <a:rPr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을 실시간으로 추천합니다. 이는 매출 증대에 크게 기여했습니다.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Walmart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AI 기반 수요 예측</a:t>
                      </a:r>
                      <a:endParaRPr sz="18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지능형 재고 관리:</a:t>
                      </a:r>
                      <a:r>
                        <a:rPr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지역별 날씨, 계절성, 판촉 계획, 소셜 미디어 트렌드 등을 종합하여 상품별 수요를 정교하게 예측합니다. 이를 통해 </a:t>
                      </a:r>
                      <a:r>
                        <a:rPr b="1"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과잉 재고로 인한 손실을 줄이고</a:t>
                      </a:r>
                      <a:r>
                        <a:rPr lang="ko-KR" sz="18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품절을 최소화하여 공급망 효율을 극대화했습니다.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8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 (AI Transformation)의 산업별 성공 사례</a:t>
            </a:r>
            <a:endParaRPr/>
          </a:p>
        </p:txBody>
      </p:sp>
      <p:sp>
        <p:nvSpPr>
          <p:cNvPr id="317" name="Google Shape;317;p38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금융 분야: 위험 관리 및 맞춤형 서비스</a:t>
            </a:r>
            <a:endParaRPr/>
          </a:p>
        </p:txBody>
      </p:sp>
      <p:graphicFrame>
        <p:nvGraphicFramePr>
          <p:cNvPr id="318" name="Google Shape;318;p38"/>
          <p:cNvGraphicFramePr/>
          <p:nvPr/>
        </p:nvGraphicFramePr>
        <p:xfrm>
          <a:off x="1019979" y="17322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128825"/>
                <a:gridCol w="1924450"/>
                <a:gridCol w="6378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기업/산업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적용된 AI 기술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AX 성공 사례 및 효과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JP Morgan Chase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LLM 및 자연어 처리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계약 검토 자동화:</a:t>
                      </a:r>
                      <a:r>
                        <a:rPr lang="ko-KR" sz="1800" u="none" cap="none" strike="noStrike"/>
                        <a:t> 'COiN'이라는 AI 시스템을 사용하여 복잡한 상업 대출 계약서 문서를 검토합니다. 이 작업은 과거 변호사들이 수천 시간을 들여 하던 일을 </a:t>
                      </a:r>
                      <a:r>
                        <a:rPr b="1" lang="ko-KR" sz="1800" u="none" cap="none" strike="noStrike"/>
                        <a:t>단 몇 초 만에</a:t>
                      </a:r>
                      <a:r>
                        <a:rPr lang="ko-KR" sz="1800" u="none" cap="none" strike="noStrike"/>
                        <a:t> 완료하여 비용과 시간을 획기적으로 절감했습니다.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Capital One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머신러닝 기반 신용 평가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리스크 기반 대출 결정:</a:t>
                      </a:r>
                      <a:r>
                        <a:rPr lang="ko-KR" sz="1800" u="none" cap="none" strike="noStrike"/>
                        <a:t> 전통적인 신용 점수뿐 아니라 수백 가지의 비정형 데이터(행동 패턴 등)를 AI가 분석하여 </a:t>
                      </a:r>
                      <a:r>
                        <a:rPr b="1" lang="ko-KR" sz="1800" u="none" cap="none" strike="noStrike"/>
                        <a:t>대출 리스크를 더욱 정확하게 평가</a:t>
                      </a:r>
                      <a:r>
                        <a:rPr lang="ko-KR" sz="1800" u="none" cap="none" strike="noStrike"/>
                        <a:t>합니다. 이는 리스크를 낮추면서도 대출 승인 범위를 확대하는 데 도움을 주었습니다.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9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 (AI Transformation)의 산업별 성공 사례</a:t>
            </a:r>
            <a:endParaRPr/>
          </a:p>
        </p:txBody>
      </p:sp>
      <p:sp>
        <p:nvSpPr>
          <p:cNvPr id="324" name="Google Shape;324;p39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의료/헬스케어 분야: 진단 혁신 및 신약 개발 가속화</a:t>
            </a:r>
            <a:endParaRPr/>
          </a:p>
        </p:txBody>
      </p:sp>
      <p:graphicFrame>
        <p:nvGraphicFramePr>
          <p:cNvPr id="325" name="Google Shape;325;p39"/>
          <p:cNvGraphicFramePr/>
          <p:nvPr/>
        </p:nvGraphicFramePr>
        <p:xfrm>
          <a:off x="1019979" y="17322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128825"/>
                <a:gridCol w="1924450"/>
                <a:gridCol w="6378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기업/산업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적용된 AI 기술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AX 성공 사례 및 효과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Google DeepMind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딥러닝 (CNN)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유방암 조기 진단:</a:t>
                      </a:r>
                      <a:r>
                        <a:rPr lang="ko-KR" sz="1800" u="none" cap="none" strike="noStrike"/>
                        <a:t> 유방 촬영술(Mammogram) 이미지에서 암세포를 탐지하는 AI 시스템을 개발했습니다. 이는 인간 전문가보다 </a:t>
                      </a:r>
                      <a:r>
                        <a:rPr b="1" lang="ko-KR" sz="1800" u="none" cap="none" strike="noStrike"/>
                        <a:t>오진율을 낮추고</a:t>
                      </a:r>
                      <a:r>
                        <a:rPr lang="ko-KR" sz="1800" u="none" cap="none" strike="noStrike"/>
                        <a:t> 진단 시간을 단축하는 데 성공하며 의료 영상 분야의 AX를 선도하고 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Moderna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AI 및 자동화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mRNA 백신 개발 가속화:</a:t>
                      </a:r>
                      <a:r>
                        <a:rPr lang="ko-KR" sz="1800" u="none" cap="none" strike="noStrike"/>
                        <a:t> AI와 로봇 기반의 자동화 기술을 활용하여 mRNA 분자의 설계와 실험 과정을 최적화했습니다. 이는 코로나19 팬데믹 당시 </a:t>
                      </a:r>
                      <a:r>
                        <a:rPr b="1" lang="ko-KR" sz="1800" u="none" cap="none" strike="noStrike"/>
                        <a:t>백신 개발 기간을 획기적으로 단축</a:t>
                      </a:r>
                      <a:r>
                        <a:rPr lang="ko-KR" sz="1800" u="none" cap="none" strike="noStrike"/>
                        <a:t>하는 데 결정적인 역할을 했습니다.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AX시대의 특징</a:t>
            </a:r>
            <a:endParaRPr/>
          </a:p>
        </p:txBody>
      </p:sp>
      <p:sp>
        <p:nvSpPr>
          <p:cNvPr id="107" name="Google Shape;107;p4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자율성과 지능화: </a:t>
            </a:r>
            <a:r>
              <a:rPr b="0" lang="ko-KR"/>
              <a:t>AI가 단순 반복 업무를 넘어 데이터 기반으로 상황을 인식하고 판단하여 최적의 의사결정을 내릴 수 있게 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효율성 극대화: </a:t>
            </a:r>
            <a:r>
              <a:rPr b="0" lang="ko-KR"/>
              <a:t>AI를 통해 예측 분석이 가능해져 비즈니스 프로세스를 최적화하고, 시간과 비용을 획기적으로 절감합니다.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새로운 가치 창출: </a:t>
            </a:r>
            <a:r>
              <a:rPr b="0" lang="ko-KR"/>
              <a:t>기존에는 불가능했던 초개인화된 제품/서비스를 개발하거나, 새로운 수익 창출 모델을 만들어냅니다.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전사적 통합:</a:t>
            </a:r>
            <a:r>
              <a:rPr b="0" lang="ko-KR"/>
              <a:t> IT, 마케팅, 생산, 인사 등 기업의 모든 기능과 계층(현장 직원부터 CEO까지)에 AI가 통합되어 작동합니다.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온디바이스 AI의 부상: </a:t>
            </a:r>
            <a:r>
              <a:rPr b="0" lang="ko-KR"/>
              <a:t>클라우드 연결 없이 기기 자체에서 AI가 작동하는 기술(예: 스마트폰, 노트북 등)이 일상에 스며들며 AX를 가속화합니다.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40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RAG란? (Retrieval-Augmented Generation)</a:t>
            </a:r>
            <a:endParaRPr/>
          </a:p>
        </p:txBody>
      </p:sp>
      <p:sp>
        <p:nvSpPr>
          <p:cNvPr id="331" name="Google Shape;331;p40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RAG (Retrieval-Augmented Generation, 검색 증강 생성)은 LLM (거대 언어 모델)의 한계를 보완하고 정확성과 신뢰성을 높이기 위해 개발된 고급 생성형 AI 프레임워크입니다.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쉽게 말해, LLM이 '자신의 지식'만으로 답변하는 것이 아니라, 사용자의 질문과 관련된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ko-KR"/>
              <a:t> ‘외부 자료(문서, 데이터베이스)를 검색'하여 그 정보를 참고한 뒤 답변을 생성하도록 돕는 기술입니다.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1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RAG가 필요한 이유 (LLM의 한계 극복)</a:t>
            </a:r>
            <a:endParaRPr/>
          </a:p>
        </p:txBody>
      </p:sp>
      <p:sp>
        <p:nvSpPr>
          <p:cNvPr id="337" name="Google Shape;337;p41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LLM은 방대한 데이터를 학습하지만, 다음과 같은 근본적인 한계가 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환각(Hallucination): 학습하지 않은 정보나 존재하지 않는 사실을 마치 진실인 것처럼 그럴듯하게 지어내는 현상. (가장 큰 문제)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정보의 최신성 부족: 학습이 완료된 시점 이후의 새로운 정보나 내부 기업 정보는 알지 못함.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투명성 부족: 답변의 근거를 명확하게 제시하기 어려움.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RAG는 이러한 문제를 해결하고 LLM을 실제 업무 환경에 적용하는 핵심 방법입니다.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42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RAG의 작동 원리 (3단계)</a:t>
            </a:r>
            <a:endParaRPr/>
          </a:p>
        </p:txBody>
      </p:sp>
      <p:sp>
        <p:nvSpPr>
          <p:cNvPr id="343" name="Google Shape;343;p42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RAG는 질문이 들어왔을 때, LLM이 답변을 생성하기 전에 정보를 검색하고 준비하는 단계를 추가합니다.	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graphicFrame>
        <p:nvGraphicFramePr>
          <p:cNvPr id="344" name="Google Shape;344;p42"/>
          <p:cNvGraphicFramePr/>
          <p:nvPr/>
        </p:nvGraphicFramePr>
        <p:xfrm>
          <a:off x="986010" y="215736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102125"/>
                <a:gridCol w="2088050"/>
                <a:gridCol w="56533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단계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역할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상세 내용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1. 검색 (Retrieval)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외부 지식 탐색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사용자의 질문(Query)을 분석하여 기업 내부 문서, 데이터베이스, 최신 웹 기사 등 </a:t>
                      </a:r>
                      <a:r>
                        <a:rPr b="1" lang="ko-KR" sz="1800" u="none" cap="none" strike="noStrike"/>
                        <a:t>외부 지식 저장소</a:t>
                      </a:r>
                      <a:r>
                        <a:rPr lang="ko-KR" sz="1800" u="none" cap="none" strike="noStrike"/>
                        <a:t>에서 **가장 관련성이 높은 문서 조각(Chunk)**들을 검색합니다.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2. 증강 (Augmentation)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질문 재구성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검색된 관련 문서 조각들과 원래의 질문을 합쳐서 LLM에게 던져줄 </a:t>
                      </a:r>
                      <a:r>
                        <a:rPr b="1" lang="ko-KR" sz="1800" u="none" cap="none" strike="noStrike"/>
                        <a:t>하나의 프롬프트</a:t>
                      </a:r>
                      <a:r>
                        <a:rPr lang="ko-KR" sz="1800" u="none" cap="none" strike="noStrike"/>
                        <a:t>로 만듭니다. (예: "다음 문서들을 참고하여 [원래 질문]에 답해줘.")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3. 생성 (Generation)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답변 생성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LLM은 새로 증강된 프롬프트(외부 지식 + 질문)를 입력받아, </a:t>
                      </a:r>
                      <a:r>
                        <a:rPr b="1" lang="ko-KR" sz="1800" u="none" cap="none" strike="noStrike"/>
                        <a:t>외부 지식에 근거</a:t>
                      </a:r>
                      <a:r>
                        <a:rPr lang="ko-KR" sz="1800" u="none" cap="none" strike="noStrike"/>
                        <a:t>하여 정확하고 신뢰성 있는 답변을 생성합니다.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43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RAG의 주요 장점</a:t>
            </a:r>
            <a:endParaRPr/>
          </a:p>
        </p:txBody>
      </p:sp>
      <p:sp>
        <p:nvSpPr>
          <p:cNvPr id="350" name="Google Shape;350;p43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정확성 및 신뢰성 증대: LLM이 검증된 외부 정보를 참고하여 답변하기 때문에 환각 현상이 크게 줄어듭니다.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정보의 최신성 확보: 실시간으로 업데이트되는 데이터베이스나 최신 문서를 참조하여 답변할 수 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투명성 (참고 문헌 제공): 답변 시, 참조한 외부 문서나 출처를 함께 제시할 수 있어 사용자가 정보의 근거를 확인할 수 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비용 효율성: 모델 전체를 새로 학습(파인 튜닝)할 필요 없이, 검색 시스템만 업데이트하면 되므로 유지 보수 비용이 절감됩니다.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RAG는 기업들이 자체 데이터(매뉴얼, 규정, 고객 데이터)를 기반으로 하는 맞춤형 AI 챗봇을 구축할 때 필수적으로 사용하는 기술입니다.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4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랭체인(LangChain)이란?</a:t>
            </a:r>
            <a:endParaRPr/>
          </a:p>
        </p:txBody>
      </p:sp>
      <p:sp>
        <p:nvSpPr>
          <p:cNvPr id="356" name="Google Shape;356;p44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랭체인(LangChain)은 LLM을 활용하여 복잡하고 실용적인 애플리케이션을 쉽게 개발할 수 있도록 돕는 </a:t>
            </a:r>
            <a:r>
              <a:rPr lang="ko-KR">
                <a:solidFill>
                  <a:srgbClr val="C00000"/>
                </a:solidFill>
              </a:rPr>
              <a:t>오픈 소스 개발 프레임워크</a:t>
            </a:r>
            <a:r>
              <a:rPr lang="ko-KR"/>
              <a:t>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LLM이 가진 잠재력을 최대한 끌어내어 단순한 질문-답변을 넘어, 실제 업무에 활용 가능한 </a:t>
            </a:r>
            <a:r>
              <a:rPr lang="ko-KR">
                <a:solidFill>
                  <a:srgbClr val="C00000"/>
                </a:solidFill>
              </a:rPr>
              <a:t>지능형 서비스(에이전트)</a:t>
            </a:r>
            <a:r>
              <a:rPr lang="ko-KR"/>
              <a:t>를 만드는 데 필수적인 역할을 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랭체인이 해결하는 문제 (왜 필요한가?)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LLM은 똑똑하지만, API 호출 외에 스스로는 다음과 같은 작업을 수행할 수 없습니다.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외부 최신 정보 검색: 학습 시점 이후의 정보를 알지 못합니다.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데이터베이스 접근: 기업 내부의 PDF, Word, DB 등 사설 데이터를 활용할 수 없습니다.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다단계 논리 수행: 여러 단계를 거쳐야 하는 복잡한 작업(예: 검색 -&gt; 요약 -&gt; 계산)을 한 번에 처리하기 어렵습니다.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랭체인은 이러한 외부 기능을 LLM에 연결하고 조합하여 LLM의 능력을 확장합니다.</a:t>
            </a:r>
            <a:endParaRPr/>
          </a:p>
          <a:p>
            <a:pPr indent="-111125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5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랭체인의 5가지 핵심 구성 요소</a:t>
            </a:r>
            <a:endParaRPr/>
          </a:p>
        </p:txBody>
      </p:sp>
      <p:sp>
        <p:nvSpPr>
          <p:cNvPr id="362" name="Google Shape;362;p45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랭체인은 LLM 기반 애플리케이션을 구축하는 데 필요한 상호 운용 가능한 모듈들을 제공합니다.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graphicFrame>
        <p:nvGraphicFramePr>
          <p:cNvPr id="363" name="Google Shape;363;p45"/>
          <p:cNvGraphicFramePr/>
          <p:nvPr/>
        </p:nvGraphicFramePr>
        <p:xfrm>
          <a:off x="963364" y="206329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1355675"/>
                <a:gridCol w="2308025"/>
                <a:gridCol w="6296150"/>
              </a:tblGrid>
              <a:tr h="310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구성 요소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역할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상세 설명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536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Model I/O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모델과의 인터페이스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LLM API(GPT-4, Gemini 등)와의 연동을 담당합니다. (입력 프롬프트 관리 및 출력 파싱)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96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Retrieval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정보 검색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RAG 시스템 구축의 핵심. 외부 문서(PDF, DB 등)를 불러오고(Loader), 분할(Split)하여 벡터 데이터베이스(Vector Store)에서 검색(Retriever)하는 기능을 제공합니다.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7662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Chains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작업의 순차적 조합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여러 LLM 호출, 데이터 처리 단계를 </a:t>
                      </a:r>
                      <a:r>
                        <a:rPr b="1" lang="ko-KR" sz="1800" u="none" cap="none" strike="noStrike"/>
                        <a:t>순서대로 연결</a:t>
                      </a:r>
                      <a:r>
                        <a:rPr lang="ko-KR" sz="1800" u="none" cap="none" strike="noStrike"/>
                        <a:t>하여 하나의 복잡한 작업을 만듭니다. (예: 문서 로드 -&gt; 질문 -&gt; LLM 답변 생성)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996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Agents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지능형 행동 결정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LLM이 주어진 목표를 달성하기 위해 어떤 **외부 도구(Tool)**를 언제 사용할지 스스로 결정하게 만드는 기능입니다. (예: 웹 검색, 코드 실행, 계산 등)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5364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Memory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대화 기록 저장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LLM이 이전 대화 내용을 기억하여 문맥을 유지할 수 있도록 합니다. (챗봇 개발의 핵심)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6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랭체인을 활용한 RAG 구현</a:t>
            </a:r>
            <a:endParaRPr/>
          </a:p>
        </p:txBody>
      </p:sp>
      <p:sp>
        <p:nvSpPr>
          <p:cNvPr id="369" name="Google Shape;369;p46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랭체인은 RAG(검색 증강 생성)를 구현하는 가장 대표적인 프레임워크입니다.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랭체인을 사용하면 다음과 같은 RAG 파이프라인을 효율적으로 구축할 수 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Loader: PDF, 텍스트 파일 등 기업 내부 문서를 불러옵니다.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Splitter: 긴 문서를 의미 있는 작은 조각(Chunk)들로 나눕니다.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Embedding: 이 조각들을 컴퓨터가 이해할 수 있는 **벡터(숫자 배열)**로 변환합니다.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Vector Store: 이 벡터들을 벡터 데이터베이스에 저장합니다.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Retriever: 사용자의 질문 벡터와 가장 유사한(관련성 높은) 문서를 벡터 데이터베이스에서 검색하여 LLM에 전달합니다.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랭체인은 RAG를 포함하여 더 유용하고 똑똑한 AI 서비스를 현실화시키는 데 사용되는 도구이자 프레임워크입니다</a:t>
            </a:r>
            <a:endParaRPr/>
          </a:p>
          <a:p>
            <a:pPr indent="-111125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47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허깅페이스</a:t>
            </a:r>
            <a:endParaRPr/>
          </a:p>
        </p:txBody>
      </p:sp>
      <p:sp>
        <p:nvSpPr>
          <p:cNvPr id="375" name="Google Shape;375;p47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허깅 페이스(Hugging Face)는 인공지능, 특히 자연어 처리(NLP)와 생성형 AI 분야에서 전 세계적으로 가장 크고 중요한 오픈 소스 플랫폼이자 커뮤니티입니다.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LLM(거대 언어 모델)을 포함한 최신 AI 모델과 데이터셋을 공유하고 협업하는 중앙 허브 역할을 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48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허깅 페이스의 핵심 구성 요소 (3가지)</a:t>
            </a:r>
            <a:endParaRPr/>
          </a:p>
        </p:txBody>
      </p:sp>
      <p:sp>
        <p:nvSpPr>
          <p:cNvPr id="381" name="Google Shape;381;p48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Models (모델 허브)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가장 중요한 역할입니다. 수십만 개의 사전 학습된 AI 모델들이 저장되어 있으며, 누구나 쉽게 검색하고 다운로드하여 사용할 수 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대표 모델: Meta의 Llama, Mistral AI의 Mixtral, Google의 BERT 등 전 세계의 주요 LLM 및 딥러닝 모델이 이곳을 통해 공유됩니다.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특징: 모델의 성능 벤치마크 점수, 라이선스, 사용 방법 등이 상세히 기록되어 있어 접근성이 높습니다.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49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허깅 페이스의 핵심 구성 요소 (3가지)</a:t>
            </a:r>
            <a:endParaRPr/>
          </a:p>
        </p:txBody>
      </p:sp>
      <p:sp>
        <p:nvSpPr>
          <p:cNvPr id="387" name="Google Shape;387;p49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Datasets (데이터셋 허브)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AI 모델 학습에 사용되는 방대한 양의 공개 데이터셋이 모여있는 저장소입니다.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역할: 개발자들이 자신의 모델을 훈련시키거나 기존 모델을 미세 조정(Fine-tuning)할 때 필요한 데이터를 쉽게 찾고 다운로드할 수 있도록 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AX와 DX의 차이</a:t>
            </a:r>
            <a:endParaRPr/>
          </a:p>
        </p:txBody>
      </p:sp>
      <p:graphicFrame>
        <p:nvGraphicFramePr>
          <p:cNvPr id="113" name="Google Shape;113;p5"/>
          <p:cNvGraphicFramePr/>
          <p:nvPr/>
        </p:nvGraphicFramePr>
        <p:xfrm>
          <a:off x="838200" y="10874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1778300"/>
                <a:gridCol w="5232100"/>
                <a:gridCol w="35052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구분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DX (Digital Transformation)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AX (AI Transformation)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806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핵심 목표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아날로그/수동 프로세스를 </a:t>
                      </a:r>
                      <a:r>
                        <a:rPr b="1" lang="ko-KR" sz="1800" u="none" cap="none" strike="noStrike"/>
                        <a:t>디지털 기술</a:t>
                      </a:r>
                      <a:r>
                        <a:rPr lang="ko-KR" sz="1800" u="none" cap="none" strike="noStrike"/>
                        <a:t>로 전환하여 효율성 증대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디지털화된 프로세스에 </a:t>
                      </a:r>
                      <a:r>
                        <a:rPr b="1" lang="ko-KR" sz="1800" u="none" cap="none" strike="noStrike"/>
                        <a:t>AI</a:t>
                      </a:r>
                      <a:r>
                        <a:rPr lang="ko-KR" sz="1800" u="none" cap="none" strike="noStrike"/>
                        <a:t>를 적용하여 </a:t>
                      </a:r>
                      <a:r>
                        <a:rPr b="1" lang="ko-KR" sz="1800" u="none" cap="none" strike="noStrike"/>
                        <a:t>지능화, 자율화, 혁신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</a:tr>
              <a:tr h="774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중점 기술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클라우드, 빅데이터, 모바일 등 기본적인 디지털 인프라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AI (특히 생성형 AI, 머신러닝)</a:t>
                      </a:r>
                      <a:r>
                        <a:rPr lang="ko-KR" sz="1800" u="none" cap="none" strike="noStrike"/>
                        <a:t>, 데이터 기반 예측 분석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변화의 깊이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업무 프로세스의 </a:t>
                      </a:r>
                      <a:r>
                        <a:rPr b="1" lang="ko-KR" sz="1800" u="none" cap="none" strike="noStrike"/>
                        <a:t>효율성 개선 및 디지털화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기업 문화, 전략, 제품/서비스, 운영 방식 등 </a:t>
                      </a:r>
                      <a:r>
                        <a:rPr b="1" lang="ko-KR" sz="1800" u="none" cap="none" strike="noStrike"/>
                        <a:t>전 영역의 근본적 혁신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가장 큰 특징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자동화 (Automation)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자율성 (Autonomy) 및 지능화 (Intelligence)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예시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종이 문서를 전자 문서로 변환, ERP 시스템 구축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AI 챗봇의 고객 응대, AI 기반 리스크 관리, AI를 통한 맞춤형 신약 개발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50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허깅 페이스의 핵심 구성 요소 (3가지)</a:t>
            </a:r>
            <a:endParaRPr/>
          </a:p>
        </p:txBody>
      </p:sp>
      <p:sp>
        <p:nvSpPr>
          <p:cNvPr id="393" name="Google Shape;393;p50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Spaces (데모 앱 및 환경)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사용자들이 자신들이 개발한 AI 모델을 웹 애플리케이션 형태로 만들어 데모 시연을 할 수 있는 공간입니다.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기술: 주로 Gradio나 Streamlit 같은 라이브러리를 사용하여 코딩 지식이 없는 사람도 모델의 작동을 시각적으로 쉽게 경험해볼 수 있습니다.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51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허깅 페이스의 중요성</a:t>
            </a:r>
            <a:endParaRPr/>
          </a:p>
        </p:txBody>
      </p:sp>
      <p:sp>
        <p:nvSpPr>
          <p:cNvPr id="399" name="Google Shape;399;p51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허깅 페이스는 AI 연구의 방향과 속도를 가속화하는 데 크게 기여했습니다.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민주화 (Democratization of AI): 고성능 AI 모델에 대한 접근성을 높여, 대규모 자본을 가진 기업뿐만 아니라 개인 개발자나 소규모 팀도 최신 AI 기술을 활용할 수 있게 만들었습니다.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오픈 소스 생태계 활성화: 모델과 데이터셋을 투명하게 공유함으로써 전 세계적인 AI 연구 협력과 발전을 촉진합니다.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Transformer 라이브러리: 허깅 페이스는 특히 **transformers**라는 파이썬 라이브러리로 유명합니다. 이 라이브러리를 통해 개발자들은 복잡한 딥러닝 코드를 작성할 필요 없이 단 몇 줄의 코드로 다양한 LLM을 불러와 사용할 수 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허깅 페이스는 </a:t>
            </a:r>
            <a:r>
              <a:rPr lang="ko-KR">
                <a:solidFill>
                  <a:srgbClr val="C00000"/>
                </a:solidFill>
              </a:rPr>
              <a:t>AI 모델과 데이터셋의 'GitHub'</a:t>
            </a:r>
            <a:r>
              <a:rPr lang="ko-KR"/>
              <a:t>라고 생각할 수 있으며, 현대 LLM 개발의 표준 플랫폼 역할을 하고 있습니다.</a:t>
            </a:r>
            <a:endParaRPr/>
          </a:p>
          <a:p>
            <a:pPr indent="-111125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52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AI/LLM 생태계의 주요 추가 개념</a:t>
            </a:r>
            <a:endParaRPr/>
          </a:p>
        </p:txBody>
      </p:sp>
      <p:sp>
        <p:nvSpPr>
          <p:cNvPr id="405" name="Google Shape;405;p52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MoE (Mixture of Experts, 전문가 혼합 모델)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MoE는 LLM의 효율성과 성능을 동시에 높이기 위해 사용되는 혁신적인 신경망 아키텍처입니다.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원리: 모델 전체를 거대한 하나의 네트워크로 구성하는 대신, 여러 개의 작은 '전문가(Expert)' 네트워크로 구성합니다. 입력된 데이터(프롬프트)에 따라 게이트(Gating) 네트워크가 작동하여, 그 질문에 가장 적합한 소수의 전문가들만 활성화시켜 연산을 수행하게 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장점: 모델의 전체 파라미터(매개변수) 수는 매우 크지만, 실제 특정 연산에 사용되는 파라미터는 일부에 불과합니다. 따라서 추론 속도는 빠르고 메모리 사용량은 줄어들면서도 모델의 잠재적인 성능은 유지됩니다.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대표 사례: Mistral AI의 Mixtral 모델이 이 MoE 구조를 사용하여 뛰어난 성능과 효율을 보여주며 주목받았습니다.</a:t>
            </a:r>
            <a:endParaRPr/>
          </a:p>
          <a:p>
            <a:pPr indent="-111125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53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AI/LLM 생태계의 주요 추가 개념</a:t>
            </a:r>
            <a:endParaRPr/>
          </a:p>
        </p:txBody>
      </p:sp>
      <p:sp>
        <p:nvSpPr>
          <p:cNvPr id="411" name="Google Shape;411;p53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프롬프트 엔지니어링 (Prompt Engineering)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프롬프트 엔지니어링은 LLM에게 가장 효과적이고 정확한 답변을 얻어내기 위해 질문(프롬프트)을 최적의 형태로 설계하고 개선하는 방법론입니다.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핵심: LLM의 성능을 결정하는 핵심 요소 중 하나가 되었으며, 모델의 능력을 100% 활용하기 위한 사용자/개발자의 필수 기술입니다.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주요 기법:</a:t>
            </a:r>
            <a:endParaRPr/>
          </a:p>
          <a:p>
            <a:pPr indent="-228600" lvl="2" marL="11430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Few-Shot Prompting: 답변 예시를 몇 개 제공하여 모델이 원하는 형태의 응답을 하도록 유도합니다.</a:t>
            </a:r>
            <a:endParaRPr/>
          </a:p>
          <a:p>
            <a:pPr indent="-228600" lvl="2" marL="11430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Chain-of-Thought (CoT): 모델에게 최종 결론을 내기 전에 '생각하는 과정(추론 단계)'을 순차적으로 보여주도록 요구하여 복잡한 문제 해결 능력을 향상시킵니다.</a:t>
            </a:r>
            <a:endParaRPr/>
          </a:p>
          <a:p>
            <a:pPr indent="-228600" lvl="2" marL="11430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Role-Playing: 모델에게 특정 역할(예: 전문 변호사, 마케팅 책임자 등)을 부여하여 전문적인 맥락의 답변을 유도합니다.</a:t>
            </a:r>
            <a:endParaRPr/>
          </a:p>
          <a:p>
            <a:pPr indent="-111125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54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AI/LLM 생태계의 주요 추가 개념</a:t>
            </a:r>
            <a:endParaRPr/>
          </a:p>
        </p:txBody>
      </p:sp>
      <p:sp>
        <p:nvSpPr>
          <p:cNvPr id="417" name="Google Shape;417;p54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멀티모달 AI (Multimodal AI)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멀티모달 AI는 두 가지 이상의 다른 형태의 데이터(모달리티)를 동시에 이해하고 처리할 수 있는 AI 모델입니다.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모달리티 예시: 텍스트, 이미지, 오디오, 비디오, 3D 데이터 등.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LLM과의 관계: 기존 LLM은 텍스트(언어)가 주력이었지만, 최신 LLM(예: Google Gemini, GPT-4V)은 이미지나 오디오를 입력받아 이를 분석하고 텍스트로 설명하거나 질문에 답할 수 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활용: 이미지 속의 내용을 분석하여 설명해 주거나, 표나 그래프가 포함된 문서를 종합적으로 이해하는 등, 현실 세계의 복잡한 정보를 처리하는 능력을 획기적으로 향상시킵니다.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55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 추론을 위한 최소 하드웨어 요구 사항</a:t>
            </a:r>
            <a:endParaRPr/>
          </a:p>
        </p:txBody>
      </p:sp>
      <p:sp>
        <p:nvSpPr>
          <p:cNvPr id="423" name="Google Shape;423;p55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최소 사양 (초소형 모델 및 테스트) - 가장 작고 효율적인 초소형 LLM (약 20억 파라미터 이하)을 구동하는 데 필요한 최소 사양입니다. TinyLlama, Phi-2 등 초경량 모델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graphicFrame>
        <p:nvGraphicFramePr>
          <p:cNvPr id="424" name="Google Shape;424;p55"/>
          <p:cNvGraphicFramePr/>
          <p:nvPr/>
        </p:nvGraphicFramePr>
        <p:xfrm>
          <a:off x="1492785" y="249261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429225"/>
                <a:gridCol w="3222425"/>
                <a:gridCol w="3663100"/>
              </a:tblGrid>
              <a:tr h="35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하드웨어 요소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최소 요구 사양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비고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135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GPU 메모리 (VRAM)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4GB ~ 8GB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4-bit 양자화 모델</a:t>
                      </a:r>
                      <a:r>
                        <a:rPr lang="ko-KR" sz="1800" u="none" cap="none" strike="noStrike"/>
                        <a:t> 기준. 일부 노트북 GPU나 저사양 데스크톱 GPU로도 실행 가능.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11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CPU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4 코어 이상 (최신 세대 권장)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일부 연산 및 데이터 로딩에 사용됨.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135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시스템 메모리 (RAM)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16GB 이상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VRAM이 부족할 경우 CPU 메모리를 분할(Offloading)하여 사용 가능.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56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 추론을 위한 최소 하드웨어 요구 사항</a:t>
            </a:r>
            <a:endParaRPr/>
          </a:p>
        </p:txBody>
      </p:sp>
      <p:sp>
        <p:nvSpPr>
          <p:cNvPr id="430" name="Google Shape;430;p56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권장 사양 (일반적인 중소형 LLM) - 가장 널리 사용되는 중소형 모델(Llama 3 8B, Mistral 7B 등)을 실질적인 속도로 구동하는 데 필요한 사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graphicFrame>
        <p:nvGraphicFramePr>
          <p:cNvPr id="431" name="Google Shape;431;p56"/>
          <p:cNvGraphicFramePr/>
          <p:nvPr/>
        </p:nvGraphicFramePr>
        <p:xfrm>
          <a:off x="1547869" y="238278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429225"/>
                <a:gridCol w="3222425"/>
                <a:gridCol w="3663100"/>
              </a:tblGrid>
              <a:tr h="35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하드웨어 요소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권장 요구 사양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비고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135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GPU 메모리 (VRAM)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12GB ~ 16GB 이상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7B~10B 파라미터 모델 (4-bit/8-bit 양자화 기준). 일반 소비자용 고성능 GPU (예: RTX 4070, 3080/3090) 등이 해당.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11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CPU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6 코어 이상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빠른 데이터 처리 및 추론 속도 유지에 중요.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135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시스템 메모리 (RAM)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32GB 이상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대규모 컨텍스트(긴 대화)를 처리할 때 안정성을 확보.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57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 추론을 위한 최소 하드웨어 요구 사항</a:t>
            </a:r>
            <a:endParaRPr/>
          </a:p>
        </p:txBody>
      </p:sp>
      <p:sp>
        <p:nvSpPr>
          <p:cNvPr id="437" name="Google Shape;437;p57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최소 사양 (초소형 모델 및 테스트)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가장 작고 효율적인 초소형 LLM (약 20억 파라미터 이하)을 구동하는 데 필요한 최소 사양입니다.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graphicFrame>
        <p:nvGraphicFramePr>
          <p:cNvPr id="438" name="Google Shape;438;p57"/>
          <p:cNvGraphicFramePr/>
          <p:nvPr/>
        </p:nvGraphicFramePr>
        <p:xfrm>
          <a:off x="1591937" y="268023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2429225"/>
                <a:gridCol w="2506325"/>
                <a:gridCol w="4379200"/>
              </a:tblGrid>
              <a:tr h="35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하드웨어 요소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권장 요구 사양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비고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135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GPU 메모리 (VRAM)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12GB ~ 16GB 이상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7B~10B 파라미터 모델 (4-bit/8-bit 양자화 기준). 일반 소비자용 고성능 GPU (예: RTX 4070, 3080/3090) 등이 해당.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11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CPU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6 코어 이상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빠른 데이터 처리 및 추론 속도 유지에 중요.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135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시스템 메모리 (RAM)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32GB 이상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대규모 컨텍스트(긴 대화)를 처리할 때 안정성을 확보.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58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 하드웨어 선택 시 핵심 고려 사항</a:t>
            </a:r>
            <a:endParaRPr/>
          </a:p>
        </p:txBody>
      </p:sp>
      <p:sp>
        <p:nvSpPr>
          <p:cNvPr id="444" name="Google Shape;444;p58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양자화 (Quantization): LLM 메모리 요구량을 줄이는 가장 중요한 기술입니다. 32비트 정밀도를 8비트(INT8)나 4비트(INT4)로 줄여 VRAM 요구량을 1/4까지 절감합니다. (예: Llama.cpp의 GGUF 포맷)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VRAM vs. RAM: VRAM(GPU 메모리)이 압도적으로 중요합니다. 일반 RAM은 속도가 느려 VRAM이 부족하면 LLM 추론 속도가 매우 느려집니다.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학습(Training)은 차원이 다름: LLM을 직접 처음부터 학습시키려면(Pre-training) 수백 GB에서 수 TB의 VRAM과 수십 장의 고가 엔터프라이즈 GPU(A100, H100)가 필요합니다. 위 사양은 **미리 학습된 모델을 활용(추론/파인튜닝)**하는 경우를 기준으로 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9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GPU: Intel Iris와 NVIDIA CUDA 비교</a:t>
            </a:r>
            <a:endParaRPr/>
          </a:p>
        </p:txBody>
      </p:sp>
      <p:sp>
        <p:nvSpPr>
          <p:cNvPr id="450" name="Google Shape;450;p59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Intel Iris와 NVIDIA CUDA는 근본적으로 다른 계층에서 비교해야 하는 대상입니다.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Intel Iris: Intel CPU에 통합된 내장 그래픽 하드웨어(iGPU)의 이름입니다.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NVIDIA CUDA: NVIDIA GPU의 병렬 컴퓨팅 작업을 위한 소프트웨어 플랫폼 및 프로그래밍 모델의 이름입니다.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AX의 적용 사례 1</a:t>
            </a:r>
            <a:endParaRPr/>
          </a:p>
        </p:txBody>
      </p:sp>
      <p:sp>
        <p:nvSpPr>
          <p:cNvPr id="119" name="Google Shape;119;p6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제조/산업 분야 (Manufacturing)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제조 분야는 AX의 효과가 가장 극대화되는 영역 중 하나입니다.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지능형 자율공장 (Smart Factory):</a:t>
            </a:r>
            <a:endParaRPr/>
          </a:p>
          <a:p>
            <a:pPr indent="-228600" lvl="2" marL="11430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예측 유지보수 (Predictive Maintenance): 설비 센서 데이터를 AI가 분석하여 고장이 나기 전에 정확히 예측하고 알려줍니다. 이를 통해 갑작스러운 생산 중단을 방지하고 유지보수 비용을 절감합니다. (생산성 **50% 증가, 불량 50% 감소 사례 보고됨)</a:t>
            </a:r>
            <a:endParaRPr/>
          </a:p>
          <a:p>
            <a:pPr indent="-228600" lvl="2" marL="11430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AI 기반 불량 검사: 고화질 이미지나 영상처리 AI가 미세한 제품 불량을 사람의 눈보다 훨씬 빠르고 정확하게 검출하여 검사 정확도를 높이고 품질을 향상시킵니다.</a:t>
            </a:r>
            <a:endParaRPr/>
          </a:p>
          <a:p>
            <a:pPr indent="-228600" lvl="2" marL="11430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ko-KR"/>
              <a:t>탄소 저감 및 ESG 대응: AI를 통해 생산 공정에서의 에너지 사용량, 오염물질 배출량 등을 실시간으로 관리하고 최적의 탄소 저감 방안을 도출합니다.</a:t>
            </a:r>
            <a:endParaRPr/>
          </a:p>
          <a:p>
            <a:pPr indent="-111125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60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하드웨어 비교: Iris (iGPU) vs. NVIDIA (dGPU)</a:t>
            </a:r>
            <a:endParaRPr/>
          </a:p>
        </p:txBody>
      </p:sp>
      <p:graphicFrame>
        <p:nvGraphicFramePr>
          <p:cNvPr id="456" name="Google Shape;456;p60"/>
          <p:cNvGraphicFramePr/>
          <p:nvPr/>
        </p:nvGraphicFramePr>
        <p:xfrm>
          <a:off x="838200" y="153362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1750775"/>
                <a:gridCol w="5259625"/>
                <a:gridCol w="35052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특징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Intel Iris Graphics (iGPU)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NVIDIA GeForce/RTX (dGPU)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종류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내장 그래픽 (Integrated GPU)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외장/별도 그래픽 (Discrete GPU)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목적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일반적인 디스플레이 출력, 가벼운 그래픽 작업, 노트북 전력 효율성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고성능 게임, 3D 렌더링, </a:t>
                      </a:r>
                      <a:r>
                        <a:rPr b="1" lang="ko-KR" sz="1800" u="none" cap="none" strike="noStrike"/>
                        <a:t>AI/ML 연산 가속 (LLM 포함)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처리 장치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EU (Execution Units)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CUDA 코어</a:t>
                      </a:r>
                      <a:r>
                        <a:rPr lang="ko-KR" sz="1800" u="none" cap="none" strike="noStrike"/>
                        <a:t> (매우 많은 수의 병렬 프로세서)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성능/VRAM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상대적으로 낮음 (시스템 RAM 공유)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매우 높음</a:t>
                      </a:r>
                      <a:r>
                        <a:rPr lang="ko-KR" sz="1800" u="none" cap="none" strike="noStrike"/>
                        <a:t> (대용량 전용 VRAM 탑재)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전력 효율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매우 높음 (배터리 사용에 유리)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상대적으로 낮음 (높은 전력 소모)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LLM/AI 성능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제한적, 속도가 매우 느림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압도적으로 우수함</a:t>
                      </a:r>
                      <a:r>
                        <a:rPr lang="ko-KR" sz="1800" u="none" cap="none" strike="noStrike"/>
                        <a:t>, AI 연산의 표준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61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AI 소프트웨어 및 생태계 비교: CUDA의 역할</a:t>
            </a:r>
            <a:endParaRPr/>
          </a:p>
        </p:txBody>
      </p:sp>
      <p:graphicFrame>
        <p:nvGraphicFramePr>
          <p:cNvPr id="462" name="Google Shape;462;p61"/>
          <p:cNvGraphicFramePr/>
          <p:nvPr/>
        </p:nvGraphicFramePr>
        <p:xfrm>
          <a:off x="838200" y="13793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{F7100842-BEB9-43F4-8C08-0858294FBC8D}</a:tableStyleId>
              </a:tblPr>
              <a:tblGrid>
                <a:gridCol w="1321100"/>
                <a:gridCol w="4208450"/>
                <a:gridCol w="4986050"/>
              </a:tblGrid>
              <a:tr h="773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기술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NVIDIA CUDA (Compute Unified Device Architecture)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OpenCL, oneAPI (Intel)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773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역할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NVIDIA GPU의 병렬 연산(AI 연산)을 위한 표준 소프트웨어 플랫폼 및 API.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다양한 제조사의 GPU(Intel, AMD)를 위한 범용 병렬 컴퓨팅 API.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1055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최적화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**AI/딥러닝에 최적화된 라이브러리 (cuDNN, TensorRT)**가 풍부하여 성능이 매우 높습니다.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범용성이 높으나, 딥러닝 생태계와 라이브러리 지원이 </a:t>
                      </a:r>
                      <a:r>
                        <a:rPr b="1" lang="ko-KR" sz="1800" u="none" cap="none" strike="noStrike"/>
                        <a:t>CUDA 대비 부족</a:t>
                      </a:r>
                      <a:r>
                        <a:rPr lang="ko-KR" sz="1800" u="none" cap="none" strike="noStrike"/>
                        <a:t>합니다.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437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생태계</a:t>
                      </a:r>
                      <a:endParaRPr sz="1800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b="1" lang="ko-KR" sz="1800" u="none" cap="none" strike="noStrike"/>
                        <a:t>압도적인 우위.</a:t>
                      </a:r>
                      <a:r>
                        <a:rPr lang="ko-KR" sz="1800" u="none" cap="none" strike="noStrike"/>
                        <a:t> 모든 주요 딥러닝 프레임워크(PyTorch, TensorFlow)가 CUDA를 기본적으로 지원하고 최고 성능을 발휘합니다.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algun Gothic"/>
                        <a:buNone/>
                      </a:pPr>
                      <a:r>
                        <a:rPr lang="ko-KR" sz="1800" u="none" cap="none" strike="noStrike"/>
                        <a:t>최근 Intel의 </a:t>
                      </a:r>
                      <a:r>
                        <a:rPr b="1" lang="ko-KR" sz="1800" u="none" cap="none" strike="noStrike"/>
                        <a:t>oneAPI</a:t>
                      </a:r>
                      <a:r>
                        <a:rPr lang="ko-KR" sz="1800" u="none" cap="none" strike="noStrike"/>
                        <a:t>가 Iris 및 Arc GPU를 위해 발전하고 있지만, LLM 분야의 </a:t>
                      </a:r>
                      <a:r>
                        <a:rPr b="1" lang="ko-KR" sz="1800" u="none" cap="none" strike="noStrike"/>
                        <a:t>표준 생태계</a:t>
                      </a:r>
                      <a:r>
                        <a:rPr lang="ko-KR" sz="1800" u="none" cap="none" strike="noStrike"/>
                        <a:t>로 자리 잡기에는 시간이 더 필요합니다.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2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LLM 연산에서의 차이</a:t>
            </a:r>
            <a:endParaRPr/>
          </a:p>
        </p:txBody>
      </p:sp>
      <p:sp>
        <p:nvSpPr>
          <p:cNvPr id="468" name="Google Shape;468;p62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 학습 및 고성능 추론: NVIDIA GPU와 CUDA는 필수적인 조합입니다. LLM의 방대한 행렬 연산을 CUDA 코어가 병렬로 처리하고, 최적화된 소프트웨어 라이브러리가 속도를 극대화합니다.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Intel Iris: Iris iGPU는 LLM 추론에 기술적으로 사용될 수는 있지만(주로 OpenCL이나 Intel의 oneAPI 등을 통해), 전용 VRAM이 없고 연산 코어 수가 적어 속도가 매우 느리고, 대형 모델 구동 자체가 불가능한 경우가 많습니다.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LLM이나 딥러닝 관점에서 볼 때, Iris는 가벼운 테스트용, NVIDIA는 실제 구동 및 개발용 표준입니다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63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AI 윤리 및 규제 (AI Ethics &amp; Regulation)</a:t>
            </a:r>
            <a:endParaRPr/>
          </a:p>
        </p:txBody>
      </p:sp>
      <p:sp>
        <p:nvSpPr>
          <p:cNvPr id="474" name="Google Shape;474;p63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AI 기술의 발전 속도가 워낙 빠르다 보니, 기술의 잠재적 위험을 통제하고 사회적 수용성을 확보하기 위한 윤리적 기준과 법적 규제가 핵심 이슈로 떠오르고 있습니다. 이는 AX를 성공적으로 이끌기 위한 필수 전제 조건입니다.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LLM과 AX의 성공적인 도입은 결국 기술 발전과 윤리 및 규제 준수라는 두 축이 균형을 이루어야 가능합니다.</a:t>
            </a:r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64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AI 윤리 및 규제 (AI Ethics &amp; Regulation)</a:t>
            </a:r>
            <a:endParaRPr/>
          </a:p>
        </p:txBody>
      </p:sp>
      <p:sp>
        <p:nvSpPr>
          <p:cNvPr id="480" name="Google Shape;480;p64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주요 윤리적 쟁점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편향성 (Bias): LLM이 학습 데이터에 내재된 **사회적 편견(인종, 성별 등)**을 학습하여 차별적인 결과를 내놓는 문제. 이는 채용, 대출 심사, 사법 등 중요한 영역에서 심각한 윤리적 문제를 야기할 수 있습니다.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투명성 (Explainability, XAI): 딥러닝 모델, 특히 LLM이 왜 그런 결정을 내렸는지 그 판단 과정을 설명하기 어려운 문제 (블랙박스 문제). 이로 인해 의료나 금융 같은 고위험 영역에서 책임 소재를 따지기 어렵습니다.</a:t>
            </a:r>
            <a:endParaRPr/>
          </a:p>
          <a:p>
            <a:pPr indent="-228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환각 (Hallucination) 및 오용: LLM이 그럴듯하게 **가짜 정보(환각)**를 생성하거나, 딥페이크 기술 등을 통해 악의적으로 사용되어 사회적 혼란을 야기하는 위험.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65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AI 윤리 및 규제 (AI Ethics &amp; Regulation)</a:t>
            </a:r>
            <a:endParaRPr/>
          </a:p>
        </p:txBody>
      </p:sp>
      <p:sp>
        <p:nvSpPr>
          <p:cNvPr id="486" name="Google Shape;486;p65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글로벌 규제 동향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현재 전 세계는 혁신을 저해하지 않으면서도 AI의 위험을 관리하기 위해 움직이고 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EU AI Act: 세계 최초의 포괄적인 AI 규제 법안으로, AI 시스템을 **위험 수준별(허용 불가, 고위험, 제한적 위험)**로 분류하고 차등 규제를 적용하는 방식을 채택했습니다. 이는 AI 개발 및 상용화의 글로벌 표준이 될 가능성이 높습니다.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미국 행정명령 및 지침: 미국은 주로 행정명령과 자율 규제를 통해 AI의 안전성 확보와 혁신 지원이라는 두 마리 토끼를 잡으려 하고 있습니다.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기업의 책임: 이제 AI를 도입하는 기업(AX 추진 기업)은 기술의 성능뿐 아니라 윤리적 안정성과 규제 준수(Compliance)를 최우선으로 고려해야 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AX의 적용 사례 2</a:t>
            </a:r>
            <a:endParaRPr/>
          </a:p>
        </p:txBody>
      </p:sp>
      <p:sp>
        <p:nvSpPr>
          <p:cNvPr id="125" name="Google Shape;125;p7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유통/커머스 분야 (Retail &amp; Commerce)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소비자 경험을 초개인화하고 공급망 효율을 높이는 데 AI가 활용됩니다.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수요 예측 및 재고 관리: AI가 과거 판매 데이터, 계절성, 날씨, 소셜 미디어 트렌드 등을 종합 분석하여 제품별 정확한 수요를 예측합니다. 이를 통해 과잉 재고와 품절을 최소화합니다.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협상 자동화 (월마트 사례): AI 시스템이 납품업체와의 가격, 수량, 납기 등을 자동으로 협상하여 구매 효율성을 극대화합니다.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오프라인 공간 효율화: 매장 내 CCTV 데이터를 AI가 분석하여 방문객의 연령대, 체류 시간, 이동 경로 등을 파악하고, 이를 기반으로 상품 진열, 매장 광고 전략 등을 최적화합니다.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AX의 적용 사례 3</a:t>
            </a:r>
            <a:endParaRPr/>
          </a:p>
        </p:txBody>
      </p:sp>
      <p:sp>
        <p:nvSpPr>
          <p:cNvPr id="132" name="Google Shape;132;p8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마케팅/뷰티 분야 (Marketing &amp; Beauty Tech)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고객과의 소통과 맞춤형 서비스 제공의 질을 높입니다.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초개인화된 뷰티: (로레알 사례) 고객의 피부 상태, 선호도, 심지어 모발 상태를 AI로 분석하여 가장 적합한 화장품을 추천하거나, 아예 맞춤형 포뮬러를 즉석에서 제조하는 서비스를 제공합니다.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AI 기반 고객 상담 (유니레버 사례): AI 챗봇과 자동화 시스템이 고객의 질문에 즉각적으로 응대하고, 복잡한 문의는 상담원에게 연결하기 전에 AI가 정보를 미리 분석하여 상담 효율성을 극대화합니다.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광고 및 미디어 최적화: AI가 광고 시청률을 분석하여 관객의 흥미를 유발할 맞춤형 광고 콘텐츠를 기획하고 송출하여 마케팅 성과를 고도화합니다.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"/>
          <p:cNvSpPr txBox="1"/>
          <p:nvPr>
            <p:ph type="title"/>
          </p:nvPr>
        </p:nvSpPr>
        <p:spPr>
          <a:xfrm>
            <a:off x="838200" y="223235"/>
            <a:ext cx="10515600" cy="680655"/>
          </a:xfrm>
          <a:prstGeom prst="rect">
            <a:avLst/>
          </a:prstGeom>
          <a:solidFill>
            <a:srgbClr val="48599F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algun Gothic"/>
              <a:buNone/>
            </a:pPr>
            <a:r>
              <a:rPr lang="ko-KR"/>
              <a:t>AX의 적용 사례 4</a:t>
            </a:r>
            <a:endParaRPr/>
          </a:p>
        </p:txBody>
      </p:sp>
      <p:sp>
        <p:nvSpPr>
          <p:cNvPr id="138" name="Google Shape;138;p9"/>
          <p:cNvSpPr txBox="1"/>
          <p:nvPr>
            <p:ph idx="1" type="body"/>
          </p:nvPr>
        </p:nvSpPr>
        <p:spPr>
          <a:xfrm>
            <a:off x="838200" y="1087821"/>
            <a:ext cx="10515600" cy="5089142"/>
          </a:xfrm>
          <a:prstGeom prst="rect">
            <a:avLst/>
          </a:prstGeom>
          <a:noFill/>
          <a:ln cap="flat" cmpd="sng" w="9525">
            <a:solidFill>
              <a:srgbClr val="4859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금융/의료 분야 (Finance &amp; Healthcare)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고위험 분야에서의 판단을 지원하고 새로운 가치를 창출합니다.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금융 리스크 관리: AI가 방대한 거래 패턴 데이터를 실시간으로 감시하여 이상 거래나 부정 행위(FDS)를 즉시 탐지하고, 신용 평가 모델의 정확도를 높여 대출 리스크를 관리합니다.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의료 진단 및 신약 개발: AI가 의료 영상(MRI, X-ray 등)을 분석하여 질병을 조기에 진단하고, 수많은 화합물 데이터 속에서 신약 후보 물질을 빠르게 탐색하여 개발 기간과 비용을 획기적으로 단축시킵니다.</a:t>
            </a:r>
            <a:endParaRPr/>
          </a:p>
          <a:p>
            <a:pPr indent="-228600" lvl="1" marL="6858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ko-KR"/>
              <a:t>AX는 이처럼 단순히 '일부 업무 자동화'를 넘어, 기업의 근본적인 경쟁력과 비즈니스 모델을 재정의하는 핵심 동력으로 작용하고 있습니다.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테마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테마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2025-11-07T14:18:57Z</dcterms:created>
  <dc:creator>현숙 백</dc:creator>
</cp:coreProperties>
</file>